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66" r:id="rId5"/>
    <p:sldId id="259" r:id="rId6"/>
    <p:sldId id="260" r:id="rId7"/>
    <p:sldId id="272" r:id="rId8"/>
    <p:sldId id="270" r:id="rId9"/>
    <p:sldId id="273" r:id="rId10"/>
    <p:sldId id="261" r:id="rId11"/>
    <p:sldId id="262" r:id="rId12"/>
    <p:sldId id="264" r:id="rId13"/>
    <p:sldId id="265" r:id="rId14"/>
    <p:sldId id="274" r:id="rId15"/>
    <p:sldId id="275"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9"/>
  </p:normalViewPr>
  <p:slideViewPr>
    <p:cSldViewPr snapToGrid="0" snapToObjects="1">
      <p:cViewPr varScale="1">
        <p:scale>
          <a:sx n="60" d="100"/>
          <a:sy n="60" d="100"/>
        </p:scale>
        <p:origin x="-480"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735011-A3C0-FE4C-87A5-9FFC80157684}" type="datetimeFigureOut">
              <a:rPr lang="en-US" smtClean="0"/>
              <a:pPr/>
              <a:t>5/19/2017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8B2739-8C42-CA49-B13D-97EC21EC5267}" type="slidenum">
              <a:rPr lang="en-US" smtClean="0"/>
              <a:pPr/>
              <a:t>‹#›</a:t>
            </a:fld>
            <a:endParaRPr lang="en-US"/>
          </a:p>
        </p:txBody>
      </p:sp>
    </p:spTree>
    <p:extLst>
      <p:ext uri="{BB962C8B-B14F-4D97-AF65-F5344CB8AC3E}">
        <p14:creationId xmlns:p14="http://schemas.microsoft.com/office/powerpoint/2010/main" xmlns="" val="98630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18D55-B37C-0446-A3E7-D3DE22CE5C48}" type="datetimeFigureOut">
              <a:rPr lang="en-US" smtClean="0"/>
              <a:pPr/>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39281-3CBD-E649-9C30-FF5DC899B96A}" type="slidenum">
              <a:rPr lang="en-US" smtClean="0"/>
              <a:pPr/>
              <a:t>‹#›</a:t>
            </a:fld>
            <a:endParaRPr lang="en-US"/>
          </a:p>
        </p:txBody>
      </p:sp>
    </p:spTree>
    <p:extLst>
      <p:ext uri="{BB962C8B-B14F-4D97-AF65-F5344CB8AC3E}">
        <p14:creationId xmlns:p14="http://schemas.microsoft.com/office/powerpoint/2010/main" xmlns="" val="104486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bet</a:t>
            </a:r>
            <a:r>
              <a:rPr lang="en-US" baseline="0" dirty="0" smtClean="0"/>
              <a:t> you think I am going to lecture you about your diet, your exercise or lack there of</a:t>
            </a:r>
            <a:r>
              <a:rPr lang="is-IS" baseline="0" dirty="0" smtClean="0"/>
              <a:t>… My goal to day is not to do either but to perhaps motivate yoou to think a little differently about your own health and well being.</a:t>
            </a:r>
          </a:p>
          <a:p>
            <a:r>
              <a:rPr lang="is-IS" baseline="0" dirty="0" smtClean="0"/>
              <a:t>When I attended the Membership assembly last June I was thrilled to hear about the ANA Healthy Nurse Healthy nation initiative that would be kicked off this month. I was determiend that as one of my goals as president woudl be to engage nurses in MA to be one of the first states in the nation to embrace this campaign.</a:t>
            </a:r>
          </a:p>
          <a:p>
            <a:r>
              <a:rPr lang="is-IS" baseline="0" dirty="0" smtClean="0"/>
              <a:t>We quickly adopted the Healthy Nurse Healthy MA theme.</a:t>
            </a:r>
          </a:p>
          <a:p>
            <a:r>
              <a:rPr lang="is-IS" baseline="0" dirty="0" smtClean="0"/>
              <a:t>I have been a nurse for 27 years now and have gone through all the same ups and downs with my health as all of you...sleepless nights working night shift, lunch and dinner on the run, working a double because the unit is short staffed..lifting pulling and pushing W</a:t>
            </a:r>
            <a:r>
              <a:rPr lang="en-US" baseline="0" dirty="0" smtClean="0"/>
              <a:t>h</a:t>
            </a:r>
            <a:r>
              <a:rPr lang="is-IS" baseline="0" dirty="0" smtClean="0"/>
              <a:t>ile trying to maintain all the other roles we have in our life...mother, father, spouse, student, caregiver to family</a:t>
            </a:r>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1</a:t>
            </a:fld>
            <a:endParaRPr lang="en-US"/>
          </a:p>
        </p:txBody>
      </p:sp>
    </p:spTree>
    <p:extLst>
      <p:ext uri="{BB962C8B-B14F-4D97-AF65-F5344CB8AC3E}">
        <p14:creationId xmlns:p14="http://schemas.microsoft.com/office/powerpoint/2010/main" xmlns="" val="48654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a:t>
            </a:r>
            <a:r>
              <a:rPr lang="en-US" dirty="0" err="1" smtClean="0"/>
              <a:t>influce</a:t>
            </a:r>
            <a:r>
              <a:rPr lang="en-US" dirty="0" smtClean="0"/>
              <a:t> the health of the nation??We are role models for others</a:t>
            </a:r>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10</a:t>
            </a:fld>
            <a:endParaRPr lang="en-US"/>
          </a:p>
        </p:txBody>
      </p:sp>
    </p:spTree>
    <p:extLst>
      <p:ext uri="{BB962C8B-B14F-4D97-AF65-F5344CB8AC3E}">
        <p14:creationId xmlns:p14="http://schemas.microsoft.com/office/powerpoint/2010/main" xmlns="" val="195733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9281-3CBD-E649-9C30-FF5DC899B96A}" type="slidenum">
              <a:rPr lang="en-US" smtClean="0"/>
              <a:pPr/>
              <a:t>11</a:t>
            </a:fld>
            <a:endParaRPr lang="en-US"/>
          </a:p>
        </p:txBody>
      </p:sp>
    </p:spTree>
    <p:extLst>
      <p:ext uri="{BB962C8B-B14F-4D97-AF65-F5344CB8AC3E}">
        <p14:creationId xmlns:p14="http://schemas.microsoft.com/office/powerpoint/2010/main" xmlns="" val="176748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9281-3CBD-E649-9C30-FF5DC899B96A}" type="slidenum">
              <a:rPr lang="en-US" smtClean="0"/>
              <a:pPr/>
              <a:t>12</a:t>
            </a:fld>
            <a:endParaRPr lang="en-US"/>
          </a:p>
        </p:txBody>
      </p:sp>
    </p:spTree>
    <p:extLst>
      <p:ext uri="{BB962C8B-B14F-4D97-AF65-F5344CB8AC3E}">
        <p14:creationId xmlns:p14="http://schemas.microsoft.com/office/powerpoint/2010/main" xmlns="" val="208905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commitment to myself is </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13</a:t>
            </a:fld>
            <a:endParaRPr lang="en-US"/>
          </a:p>
        </p:txBody>
      </p:sp>
    </p:spTree>
    <p:extLst>
      <p:ext uri="{BB962C8B-B14F-4D97-AF65-F5344CB8AC3E}">
        <p14:creationId xmlns:p14="http://schemas.microsoft.com/office/powerpoint/2010/main" xmlns="" val="33331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9281-3CBD-E649-9C30-FF5DC899B96A}" type="slidenum">
              <a:rPr lang="en-US" smtClean="0"/>
              <a:pPr/>
              <a:t>14</a:t>
            </a:fld>
            <a:endParaRPr lang="en-US"/>
          </a:p>
        </p:txBody>
      </p:sp>
    </p:spTree>
    <p:extLst>
      <p:ext uri="{BB962C8B-B14F-4D97-AF65-F5344CB8AC3E}">
        <p14:creationId xmlns:p14="http://schemas.microsoft.com/office/powerpoint/2010/main" xmlns="" val="1615644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9281-3CBD-E649-9C30-FF5DC899B96A}" type="slidenum">
              <a:rPr lang="en-US" smtClean="0"/>
              <a:pPr/>
              <a:t>16</a:t>
            </a:fld>
            <a:endParaRPr lang="en-US"/>
          </a:p>
        </p:txBody>
      </p:sp>
    </p:spTree>
    <p:extLst>
      <p:ext uri="{BB962C8B-B14F-4D97-AF65-F5344CB8AC3E}">
        <p14:creationId xmlns:p14="http://schemas.microsoft.com/office/powerpoint/2010/main" xmlns="" val="135979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traveled</a:t>
            </a:r>
            <a:r>
              <a:rPr lang="en-US" baseline="0" dirty="0" smtClean="0"/>
              <a:t> last week to Aruba- One happy island with my daughter for  New Years</a:t>
            </a:r>
            <a:r>
              <a:rPr lang="is-IS" baseline="0" dirty="0" smtClean="0"/>
              <a:t>… and after having listened to the annoucnement about safetywhat felt like a million times, , it dawned on me that this is exatly what we do as nurses.....We put others first and ourselves last..  It does strike me as funny to thin I woud put a oxygen mask on my self before my child or even beofre the elderly perosn siting nexct tyo me... As a nurse we are caregivers firstr, we rarely thini of self care </a:t>
            </a:r>
          </a:p>
          <a:p>
            <a:endParaRPr lang="is-IS" baseline="0" dirty="0" smtClean="0"/>
          </a:p>
          <a:p>
            <a:endParaRPr lang="is-IS" baseline="0" dirty="0" smtClean="0"/>
          </a:p>
          <a:p>
            <a:r>
              <a:rPr lang="en-US" dirty="0" smtClean="0"/>
              <a:t>Ladies and gentlemen, on behalf of the crew I ask that you please direct your attention to the monitors above as we review the emergency procedures. There are six emergency exits on this aircraft. Take a minute to locate the exit closest to you. Note that the nearest exit may be behind you. Count the number of rows to this exit. Should the cabin experience sudden pressure loss, stay calm and listen for instructions from the cabin crew. Oxygen masks will drop down from above your seat. Place the mask over your mouth and nose, like this. Pull the strap to tighten it. If you are traveling with children, make sure that your own mask is on first before helping your children. In the unlikely event of an emergency landing and evacuation, leave your carry-on items behind. Life rafts are located below your seats and emergency lighting will lead you to your closest exit and slide. We ask that you make sure that all carry-on luggage is stowed away safely during the flight. While we wait for take off, please take a moment to review the safety data card in the seat pocket in front of you.</a:t>
            </a:r>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2</a:t>
            </a:fld>
            <a:endParaRPr lang="en-US"/>
          </a:p>
        </p:txBody>
      </p:sp>
    </p:spTree>
    <p:extLst>
      <p:ext uri="{BB962C8B-B14F-4D97-AF65-F5344CB8AC3E}">
        <p14:creationId xmlns:p14="http://schemas.microsoft.com/office/powerpoint/2010/main" xmlns="" val="108316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9281-3CBD-E649-9C30-FF5DC899B96A}" type="slidenum">
              <a:rPr lang="en-US" smtClean="0"/>
              <a:pPr/>
              <a:t>3</a:t>
            </a:fld>
            <a:endParaRPr lang="en-US"/>
          </a:p>
        </p:txBody>
      </p:sp>
    </p:spTree>
    <p:extLst>
      <p:ext uri="{BB962C8B-B14F-4D97-AF65-F5344CB8AC3E}">
        <p14:creationId xmlns:p14="http://schemas.microsoft.com/office/powerpoint/2010/main" xmlns="" val="13132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trusted and respected, people look to us for advise and guidance</a:t>
            </a:r>
            <a:r>
              <a:rPr lang="is-IS" baseline="0" dirty="0" smtClean="0"/>
              <a:t>…How odd is it that we educate others on how to care for themselces yet we neglect to care for our selves.</a:t>
            </a:r>
          </a:p>
          <a:p>
            <a:r>
              <a:rPr lang="is-IS" baseline="0" dirty="0" smtClean="0"/>
              <a:t>When was the last time you exercised? </a:t>
            </a:r>
            <a:r>
              <a:rPr lang="en-US" baseline="0" dirty="0" smtClean="0"/>
              <a:t>R</a:t>
            </a:r>
            <a:r>
              <a:rPr lang="is-IS" baseline="0" dirty="0" smtClean="0"/>
              <a:t>ead a book- for fun, planned a healthy meal for yourself? </a:t>
            </a:r>
            <a:r>
              <a:rPr lang="en-US" baseline="0" dirty="0" smtClean="0"/>
              <a:t>O</a:t>
            </a:r>
            <a:r>
              <a:rPr lang="is-IS" baseline="0" dirty="0" smtClean="0"/>
              <a:t>r even took a walk.</a:t>
            </a:r>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4</a:t>
            </a:fld>
            <a:endParaRPr lang="en-US"/>
          </a:p>
        </p:txBody>
      </p:sp>
    </p:spTree>
    <p:extLst>
      <p:ext uri="{BB962C8B-B14F-4D97-AF65-F5344CB8AC3E}">
        <p14:creationId xmlns:p14="http://schemas.microsoft.com/office/powerpoint/2010/main" xmlns="" val="120700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9281-3CBD-E649-9C30-FF5DC899B96A}" type="slidenum">
              <a:rPr lang="en-US" smtClean="0"/>
              <a:pPr/>
              <a:t>5</a:t>
            </a:fld>
            <a:endParaRPr lang="en-US"/>
          </a:p>
        </p:txBody>
      </p:sp>
    </p:spTree>
    <p:extLst>
      <p:ext uri="{BB962C8B-B14F-4D97-AF65-F5344CB8AC3E}">
        <p14:creationId xmlns:p14="http://schemas.microsoft.com/office/powerpoint/2010/main" xmlns="" val="167499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9281-3CBD-E649-9C30-FF5DC899B96A}" type="slidenum">
              <a:rPr lang="en-US" smtClean="0"/>
              <a:pPr/>
              <a:t>6</a:t>
            </a:fld>
            <a:endParaRPr lang="en-US"/>
          </a:p>
        </p:txBody>
      </p:sp>
    </p:spTree>
    <p:extLst>
      <p:ext uri="{BB962C8B-B14F-4D97-AF65-F5344CB8AC3E}">
        <p14:creationId xmlns:p14="http://schemas.microsoft.com/office/powerpoint/2010/main" xmlns="" val="31928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Nurses are taught to care for others; it is ingrained in their life purpose. However, in my experience, nurses often express reluctance to take the time required to care for themselves or they have difficulty finding self-care activities that match their interests and that are easily assimilated into their lives. Yet self-care can help one cope with stressors inherent to both practicing nurses and nursing students that can lead to exhaustion, tension, and fatigue (sometimes known as burnout), such as clinical decision-making and staffing concerns</a:t>
            </a:r>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7</a:t>
            </a:fld>
            <a:endParaRPr lang="en-US"/>
          </a:p>
        </p:txBody>
      </p:sp>
    </p:spTree>
    <p:extLst>
      <p:ext uri="{BB962C8B-B14F-4D97-AF65-F5344CB8AC3E}">
        <p14:creationId xmlns:p14="http://schemas.microsoft.com/office/powerpoint/2010/main" xmlns="" val="116309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 </a:t>
            </a:r>
            <a:r>
              <a:rPr lang="en-US" dirty="0" err="1" smtClean="0"/>
              <a:t>Weinsten</a:t>
            </a:r>
            <a:r>
              <a:rPr lang="en-US" baseline="0" dirty="0" smtClean="0"/>
              <a:t> talks about Balance in life and how difficult it </a:t>
            </a:r>
            <a:r>
              <a:rPr lang="en-US" baseline="0" dirty="0" err="1" smtClean="0"/>
              <a:t>cann</a:t>
            </a:r>
            <a:r>
              <a:rPr lang="en-US" baseline="0" dirty="0" smtClean="0"/>
              <a:t> be to find a good work life balance especially as a nurse. She describes the balancing act includes carving out time for yourself, to tend to </a:t>
            </a:r>
            <a:r>
              <a:rPr lang="en-US" baseline="0" dirty="0" err="1" smtClean="0"/>
              <a:t>yoru</a:t>
            </a:r>
            <a:r>
              <a:rPr lang="en-US" baseline="0" dirty="0" smtClean="0"/>
              <a:t> own needs.</a:t>
            </a:r>
          </a:p>
          <a:p>
            <a:r>
              <a:rPr lang="en-US" baseline="0" dirty="0" smtClean="0"/>
              <a:t>She states we are only as good as we are balanced.. If </a:t>
            </a:r>
            <a:r>
              <a:rPr lang="en-US" baseline="0" dirty="0" err="1" smtClean="0"/>
              <a:t>yiou</a:t>
            </a:r>
            <a:r>
              <a:rPr lang="en-US" baseline="0" dirty="0" smtClean="0"/>
              <a:t> don</a:t>
            </a:r>
            <a:r>
              <a:rPr lang="uk-UA" baseline="0" dirty="0" smtClean="0"/>
              <a:t>’</a:t>
            </a:r>
            <a:r>
              <a:rPr lang="en-US" baseline="0" dirty="0" smtClean="0"/>
              <a:t>t take the time for yourself, even with all the responsibilities that pressure you you </a:t>
            </a:r>
            <a:r>
              <a:rPr lang="en-US" baseline="0" dirty="0" err="1" smtClean="0"/>
              <a:t>wikll</a:t>
            </a:r>
            <a:r>
              <a:rPr lang="en-US" baseline="0" dirty="0" smtClean="0"/>
              <a:t> not be the best you can be.</a:t>
            </a:r>
          </a:p>
          <a:p>
            <a:r>
              <a:rPr lang="en-US" baseline="0" dirty="0" smtClean="0"/>
              <a:t>She </a:t>
            </a:r>
            <a:r>
              <a:rPr lang="en-US" baseline="0" dirty="0" err="1" smtClean="0"/>
              <a:t>outliens</a:t>
            </a:r>
            <a:r>
              <a:rPr lang="en-US" baseline="0" dirty="0" smtClean="0"/>
              <a:t> 12 </a:t>
            </a:r>
            <a:r>
              <a:rPr lang="en-US" baseline="0" dirty="0" err="1" smtClean="0"/>
              <a:t>sterps</a:t>
            </a:r>
            <a:r>
              <a:rPr lang="en-US" baseline="0" dirty="0" smtClean="0"/>
              <a:t> starting with </a:t>
            </a:r>
            <a:r>
              <a:rPr lang="en-US" baseline="0" dirty="0" err="1" smtClean="0"/>
              <a:t>assessingn</a:t>
            </a:r>
            <a:r>
              <a:rPr lang="en-US" baseline="0" dirty="0" smtClean="0"/>
              <a:t> your current state and determine </a:t>
            </a:r>
            <a:r>
              <a:rPr lang="en-US" baseline="0" dirty="0" err="1" smtClean="0"/>
              <a:t>wihere</a:t>
            </a:r>
            <a:r>
              <a:rPr lang="en-US" baseline="0" dirty="0" smtClean="0"/>
              <a:t> you wat to take your life and find your </a:t>
            </a:r>
            <a:r>
              <a:rPr lang="en-US" baseline="0" dirty="0" err="1" smtClean="0"/>
              <a:t>purpoise</a:t>
            </a:r>
            <a:r>
              <a:rPr lang="en-US" baseline="0" dirty="0" smtClean="0"/>
              <a:t>, set your goals goals that will stretch you but not </a:t>
            </a:r>
            <a:r>
              <a:rPr lang="en-US" baseline="0" dirty="0" err="1" smtClean="0"/>
              <a:t>overwhlem</a:t>
            </a:r>
            <a:r>
              <a:rPr lang="en-US" baseline="0" dirty="0" smtClean="0"/>
              <a:t> you.</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8</a:t>
            </a:fld>
            <a:endParaRPr lang="en-US"/>
          </a:p>
        </p:txBody>
      </p:sp>
    </p:spTree>
    <p:extLst>
      <p:ext uri="{BB962C8B-B14F-4D97-AF65-F5344CB8AC3E}">
        <p14:creationId xmlns:p14="http://schemas.microsoft.com/office/powerpoint/2010/main" xmlns="" val="104270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a good work life</a:t>
            </a:r>
            <a:r>
              <a:rPr lang="en-US" baseline="0" dirty="0" smtClean="0"/>
              <a:t> balance </a:t>
            </a:r>
            <a:r>
              <a:rPr lang="en-US" baseline="0" dirty="0" err="1" smtClean="0"/>
              <a:t>wew</a:t>
            </a:r>
            <a:r>
              <a:rPr lang="en-US" baseline="0" dirty="0" smtClean="0"/>
              <a:t> run the risks of burnout  and </a:t>
            </a:r>
            <a:r>
              <a:rPr lang="en-US" baseline="0" dirty="0" err="1" smtClean="0"/>
              <a:t>lon</a:t>
            </a:r>
            <a:r>
              <a:rPr lang="en-US" baseline="0" dirty="0" smtClean="0"/>
              <a:t> term </a:t>
            </a:r>
            <a:r>
              <a:rPr lang="en-US" baseline="0" dirty="0" err="1" smtClean="0"/>
              <a:t>begaitive</a:t>
            </a:r>
            <a:r>
              <a:rPr lang="en-US" baseline="0" dirty="0" smtClean="0"/>
              <a:t> </a:t>
            </a:r>
            <a:r>
              <a:rPr lang="en-US" baseline="0" dirty="0" err="1" smtClean="0"/>
              <a:t>ewffects</a:t>
            </a:r>
            <a:r>
              <a:rPr lang="en-US" baseline="0" dirty="0" smtClean="0"/>
              <a:t> on physical and mental health our relationships and our work performance.</a:t>
            </a:r>
          </a:p>
          <a:p>
            <a:r>
              <a:rPr lang="en-US" baseline="0" dirty="0" smtClean="0"/>
              <a:t>Many nurses have a hard time maintaining balance du e to job demands, erratic work </a:t>
            </a:r>
            <a:r>
              <a:rPr lang="en-US" baseline="0" dirty="0" err="1" smtClean="0"/>
              <a:t>scheudles</a:t>
            </a:r>
            <a:r>
              <a:rPr lang="en-US" baseline="0" dirty="0" smtClean="0"/>
              <a:t>, or inability to sat no when asked.</a:t>
            </a:r>
          </a:p>
          <a:p>
            <a:r>
              <a:rPr lang="en-US" baseline="0" dirty="0" smtClean="0"/>
              <a:t>Internal are the things within us- how we feel when caring for difficult patients, when a </a:t>
            </a:r>
            <a:r>
              <a:rPr lang="en-US" baseline="0" dirty="0" err="1" smtClean="0"/>
              <a:t>paitent</a:t>
            </a:r>
            <a:r>
              <a:rPr lang="en-US" baseline="0" dirty="0" smtClean="0"/>
              <a:t> gets a bad diagnosis </a:t>
            </a:r>
          </a:p>
          <a:p>
            <a:endParaRPr lang="en-US" baseline="0" dirty="0" smtClean="0"/>
          </a:p>
          <a:p>
            <a:r>
              <a:rPr lang="en-US" baseline="0" dirty="0" smtClean="0"/>
              <a:t>Acknowledge what you can and cannot change, </a:t>
            </a:r>
          </a:p>
          <a:p>
            <a:r>
              <a:rPr lang="en-US" baseline="0" dirty="0" smtClean="0"/>
              <a:t>Perfection is necessary when it comes to patient care- we do </a:t>
            </a:r>
            <a:r>
              <a:rPr lang="en-US" baseline="0" dirty="0" err="1" smtClean="0"/>
              <a:t>howvere</a:t>
            </a:r>
            <a:r>
              <a:rPr lang="en-US" baseline="0" dirty="0" smtClean="0"/>
              <a:t> make mistakes, in </a:t>
            </a:r>
            <a:r>
              <a:rPr lang="en-US" baseline="0" dirty="0" err="1" smtClean="0"/>
              <a:t>llife</a:t>
            </a:r>
            <a:r>
              <a:rPr lang="en-US" baseline="0" dirty="0" smtClean="0"/>
              <a:t> and work, we need to be able to learn </a:t>
            </a:r>
            <a:r>
              <a:rPr lang="en-US" baseline="0" dirty="0" err="1" smtClean="0"/>
              <a:t>frm</a:t>
            </a:r>
            <a:r>
              <a:rPr lang="en-US" baseline="0" dirty="0" smtClean="0"/>
              <a:t> them and move on.</a:t>
            </a:r>
          </a:p>
          <a:p>
            <a:r>
              <a:rPr lang="en-US" baseline="0" dirty="0" smtClean="0"/>
              <a:t>Empathy for others rather than judgement-seek to </a:t>
            </a:r>
            <a:r>
              <a:rPr lang="en-US" baseline="0" dirty="0" err="1" smtClean="0"/>
              <a:t>understanb</a:t>
            </a:r>
            <a:r>
              <a:rPr lang="en-US" baseline="0" dirty="0" smtClean="0"/>
              <a:t> others</a:t>
            </a:r>
            <a:r>
              <a:rPr lang="is-IS" baseline="0" dirty="0" smtClean="0"/>
              <a:t>…</a:t>
            </a:r>
          </a:p>
          <a:p>
            <a:r>
              <a:rPr lang="is-IS" baseline="0" dirty="0" smtClean="0"/>
              <a:t>Time out, breath deep- mediation</a:t>
            </a:r>
          </a:p>
          <a:p>
            <a:endParaRPr lang="is-IS" baseline="0" dirty="0" smtClean="0"/>
          </a:p>
          <a:p>
            <a:r>
              <a:rPr lang="is-IS" baseline="0" dirty="0" smtClean="0"/>
              <a:t>Effective time management at home and work, negotiate expectations, ask for help, set limits on your time at work and at home, </a:t>
            </a:r>
          </a:p>
          <a:p>
            <a:endParaRPr lang="is-IS" baseline="0" dirty="0" smtClean="0"/>
          </a:p>
          <a:p>
            <a:r>
              <a:rPr lang="is-IS" baseline="0" dirty="0" smtClean="0"/>
              <a:t>Relationship problmes can be a great drain on your time and emotional energy-</a:t>
            </a:r>
          </a:p>
          <a:p>
            <a:r>
              <a:rPr lang="is-IS" baseline="0" dirty="0" smtClean="0"/>
              <a:t>T</a:t>
            </a:r>
            <a:r>
              <a:rPr lang="en-US" baseline="0" dirty="0" smtClean="0"/>
              <a:t>a</a:t>
            </a:r>
            <a:r>
              <a:rPr lang="is-IS" baseline="0" dirty="0" smtClean="0"/>
              <a:t>k etime to care for yourself, </a:t>
            </a:r>
          </a:p>
          <a:p>
            <a:r>
              <a:rPr lang="is-IS" baseline="0" dirty="0" smtClean="0"/>
              <a:t>And cut your self some slack, be kind and compassionate to yourself- rome wasnt built in a day, </a:t>
            </a:r>
            <a:endParaRPr lang="en-US" baseline="0" dirty="0" smtClean="0"/>
          </a:p>
          <a:p>
            <a:r>
              <a:rPr lang="en-US" baseline="0" dirty="0" smtClean="0"/>
              <a:t>External are </a:t>
            </a:r>
            <a:r>
              <a:rPr lang="en-US" baseline="0" dirty="0" err="1" smtClean="0"/>
              <a:t>ourtside</a:t>
            </a:r>
            <a:r>
              <a:rPr lang="en-US" baseline="0" dirty="0" smtClean="0"/>
              <a:t> of our control- inadequate staffing or changes in practice , generational </a:t>
            </a:r>
            <a:r>
              <a:rPr lang="en-US" baseline="0" dirty="0" err="1" smtClean="0"/>
              <a:t>diffderences</a:t>
            </a:r>
            <a:r>
              <a:rPr lang="en-US" baseline="0" dirty="0" smtClean="0"/>
              <a:t> and expectations in the workforce</a:t>
            </a:r>
          </a:p>
          <a:p>
            <a:endParaRPr lang="en-US" dirty="0"/>
          </a:p>
        </p:txBody>
      </p:sp>
      <p:sp>
        <p:nvSpPr>
          <p:cNvPr id="4" name="Slide Number Placeholder 3"/>
          <p:cNvSpPr>
            <a:spLocks noGrp="1"/>
          </p:cNvSpPr>
          <p:nvPr>
            <p:ph type="sldNum" sz="quarter" idx="10"/>
          </p:nvPr>
        </p:nvSpPr>
        <p:spPr/>
        <p:txBody>
          <a:bodyPr/>
          <a:lstStyle/>
          <a:p>
            <a:fld id="{0CF39281-3CBD-E649-9C30-FF5DC899B96A}" type="slidenum">
              <a:rPr lang="en-US" smtClean="0"/>
              <a:pPr/>
              <a:t>9</a:t>
            </a:fld>
            <a:endParaRPr lang="en-US"/>
          </a:p>
        </p:txBody>
      </p:sp>
    </p:spTree>
    <p:extLst>
      <p:ext uri="{BB962C8B-B14F-4D97-AF65-F5344CB8AC3E}">
        <p14:creationId xmlns:p14="http://schemas.microsoft.com/office/powerpoint/2010/main" xmlns="" val="117874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A0DA5D-6BF5-4342-9ED4-C63C4EC02ACF}" type="datetimeFigureOut">
              <a:rPr lang="en-US" smtClean="0"/>
              <a:pPr/>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108518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0DA5D-6BF5-4342-9ED4-C63C4EC02ACF}" type="datetimeFigureOut">
              <a:rPr lang="en-US" smtClean="0"/>
              <a:pPr/>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56611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0DA5D-6BF5-4342-9ED4-C63C4EC02ACF}" type="datetimeFigureOut">
              <a:rPr lang="en-US" smtClean="0"/>
              <a:pPr/>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135893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0DA5D-6BF5-4342-9ED4-C63C4EC02ACF}" type="datetimeFigureOut">
              <a:rPr lang="en-US" smtClean="0"/>
              <a:pPr/>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5173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0DA5D-6BF5-4342-9ED4-C63C4EC02ACF}" type="datetimeFigureOut">
              <a:rPr lang="en-US" smtClean="0"/>
              <a:pPr/>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184656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A0DA5D-6BF5-4342-9ED4-C63C4EC02ACF}" type="datetimeFigureOut">
              <a:rPr lang="en-US" smtClean="0"/>
              <a:pPr/>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193874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A0DA5D-6BF5-4342-9ED4-C63C4EC02ACF}" type="datetimeFigureOut">
              <a:rPr lang="en-US" smtClean="0"/>
              <a:pPr/>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75326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A0DA5D-6BF5-4342-9ED4-C63C4EC02ACF}" type="datetimeFigureOut">
              <a:rPr lang="en-US" smtClean="0"/>
              <a:pPr/>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76295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0DA5D-6BF5-4342-9ED4-C63C4EC02ACF}" type="datetimeFigureOut">
              <a:rPr lang="en-US" smtClean="0"/>
              <a:pPr/>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41882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0DA5D-6BF5-4342-9ED4-C63C4EC02ACF}" type="datetimeFigureOut">
              <a:rPr lang="en-US" smtClean="0"/>
              <a:pPr/>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182623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0DA5D-6BF5-4342-9ED4-C63C4EC02ACF}" type="datetimeFigureOut">
              <a:rPr lang="en-US" smtClean="0"/>
              <a:pPr/>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165354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0DA5D-6BF5-4342-9ED4-C63C4EC02ACF}" type="datetimeFigureOut">
              <a:rPr lang="en-US" smtClean="0"/>
              <a:pPr/>
              <a:t>5/19/2017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0C35A-D393-A847-9C73-56E1079962FD}" type="slidenum">
              <a:rPr lang="en-US" smtClean="0"/>
              <a:pPr/>
              <a:t>‹#›</a:t>
            </a:fld>
            <a:endParaRPr lang="en-US"/>
          </a:p>
        </p:txBody>
      </p:sp>
    </p:spTree>
    <p:extLst>
      <p:ext uri="{BB962C8B-B14F-4D97-AF65-F5344CB8AC3E}">
        <p14:creationId xmlns:p14="http://schemas.microsoft.com/office/powerpoint/2010/main" xmlns="" val="176652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ursingworld.org/MainMenuCategories/WorkplaceSafety/Healthy-Nurse/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ournals.lww.com/ajnonline/toc/2012/0100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nursingworld.org/MainMenuCategories/EthicsStandards/CodeofEthicsforNurses/Code-of-Ethics-For-Nurses.html" TargetMode="External"/><Relationship Id="rId4" Type="http://schemas.openxmlformats.org/officeDocument/2006/relationships/hyperlink" Target="http://www.nursingworld.org/MainMenuCategories/WorkplaceSafety/Healthy-Nur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hyperlink" Target="https://www.google.com/search?q=yoga+images&amp;biw=1174&amp;bih=578&amp;tbm=isch&amp;imgil=ps7qXSAAHYVwFM:;6qOPhLaYKqr4FM;http://www.cvyoga.com/&amp;source=iu&amp;pf=m&amp;fir=ps7qXSAAHYVwFM:,6qOPhLaYKqr4FM,_&amp;usg=__mNR6gSiz_HtzzNtbn6WU6o2W_zI=" TargetMode="External"/><Relationship Id="rId3" Type="http://schemas.openxmlformats.org/officeDocument/2006/relationships/image" Target="../media/image1.jpeg"/><Relationship Id="rId7" Type="http://schemas.openxmlformats.org/officeDocument/2006/relationships/hyperlink" Target="https://www.google.com/imgres?imgurl=https://img1.steemit.com/0x0/http://www.hrreview.co.uk/wp-content/uploads/health-at-work.jpg&amp;imgrefurl=https://steemit.com/health/@mj6/health-is-wealth-indian-students-know-health-as-well-as-they-can-speech-on-health&amp;docid=yipFa0eTiThA6M&amp;tbnid=Gz5R147a_g07PM:&amp;vet=1&amp;w=1608&amp;h=644&amp;bih=578&amp;biw=1174&amp;q=health&amp;ved=0ahUKEwjZi-DLxb3RAhWF7IMKHQWVDRoQMwhjKAEwAQ&amp;iact=mrc&amp;uact=8" TargetMode="External"/><Relationship Id="rId12"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tiff"/><Relationship Id="rId11" Type="http://schemas.openxmlformats.org/officeDocument/2006/relationships/image" Target="../media/image9.tiff"/><Relationship Id="rId5" Type="http://schemas.openxmlformats.org/officeDocument/2006/relationships/image" Target="../media/image4.tiff"/><Relationship Id="rId10" Type="http://schemas.openxmlformats.org/officeDocument/2006/relationships/image" Target="../media/image8.tiff"/><Relationship Id="rId4" Type="http://schemas.openxmlformats.org/officeDocument/2006/relationships/image" Target="../media/image3.tiff"/><Relationship Id="rId9"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635445"/>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Healthy Nurse, Healthy Massachusetts</a:t>
            </a:r>
            <a:endParaRPr lang="en-US" dirty="0"/>
          </a:p>
        </p:txBody>
      </p:sp>
      <p:sp>
        <p:nvSpPr>
          <p:cNvPr id="3" name="Subtitle 2"/>
          <p:cNvSpPr>
            <a:spLocks noGrp="1"/>
          </p:cNvSpPr>
          <p:nvPr>
            <p:ph type="subTitle" idx="1"/>
          </p:nvPr>
        </p:nvSpPr>
        <p:spPr/>
        <p:txBody>
          <a:bodyPr/>
          <a:lstStyle/>
          <a:p>
            <a:endParaRPr lang="en-US" dirty="0" smtClean="0"/>
          </a:p>
          <a:p>
            <a:r>
              <a:rPr lang="en-US" dirty="0" smtClean="0"/>
              <a:t>Dr. Cathleen C. </a:t>
            </a:r>
            <a:r>
              <a:rPr lang="en-US" dirty="0" err="1" smtClean="0"/>
              <a:t>Colleran</a:t>
            </a:r>
            <a:r>
              <a:rPr lang="en-US" dirty="0" smtClean="0"/>
              <a:t> DNP, RN</a:t>
            </a:r>
          </a:p>
          <a:p>
            <a:r>
              <a:rPr lang="en-US" dirty="0" smtClean="0"/>
              <a:t>Immediate Past President, ANA MA</a:t>
            </a:r>
            <a:endParaRPr lang="en-US" dirty="0"/>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118474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878" y="365125"/>
            <a:ext cx="5999922" cy="1325563"/>
          </a:xfrm>
        </p:spPr>
        <p:txBody>
          <a:bodyPr/>
          <a:lstStyle/>
          <a:p>
            <a:r>
              <a:rPr lang="en-US" smtClean="0"/>
              <a:t>	The </a:t>
            </a:r>
            <a:r>
              <a:rPr lang="en-US" dirty="0" smtClean="0"/>
              <a:t>Power of a Nurse</a:t>
            </a:r>
            <a:endParaRPr lang="en-US" dirty="0"/>
          </a:p>
        </p:txBody>
      </p:sp>
      <p:sp>
        <p:nvSpPr>
          <p:cNvPr id="3" name="Content Placeholder 2"/>
          <p:cNvSpPr>
            <a:spLocks noGrp="1"/>
          </p:cNvSpPr>
          <p:nvPr>
            <p:ph idx="1"/>
          </p:nvPr>
        </p:nvSpPr>
        <p:spPr/>
        <p:txBody>
          <a:bodyPr/>
          <a:lstStyle/>
          <a:p>
            <a:r>
              <a:rPr lang="en-US" dirty="0" smtClean="0"/>
              <a:t>Most influential catalyst for health care reform in America, it is time for nurses to emulate wellness and prevention</a:t>
            </a:r>
          </a:p>
          <a:p>
            <a:pPr lvl="2"/>
            <a:r>
              <a:rPr lang="en-US" dirty="0" smtClean="0"/>
              <a:t>3.6 million in US and 120, 000 in MA</a:t>
            </a:r>
          </a:p>
          <a:p>
            <a:r>
              <a:rPr lang="en-US" dirty="0" smtClean="0"/>
              <a:t>Creating healthy habits for ourselves, we flourish as ambassadors of self care for our patients, our families, colleagues and communities</a:t>
            </a:r>
          </a:p>
          <a:p>
            <a:r>
              <a:rPr lang="en-US" dirty="0" smtClean="0"/>
              <a:t>By taking care of ourselves first, we bring positive energy and vitality to the workplace that will influence others.</a:t>
            </a:r>
          </a:p>
          <a:p>
            <a:r>
              <a:rPr lang="en-US" dirty="0" smtClean="0"/>
              <a:t>Self-care should be an expectation for professional practice</a:t>
            </a:r>
          </a:p>
          <a:p>
            <a:endParaRPr lang="en-US" dirty="0" smtClean="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78465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208" y="365125"/>
            <a:ext cx="5509591" cy="1325563"/>
          </a:xfrm>
        </p:spPr>
        <p:txBody>
          <a:bodyPr/>
          <a:lstStyle/>
          <a:p>
            <a:r>
              <a:rPr lang="en-US" dirty="0" smtClean="0"/>
              <a:t>ANA Code of Ethics</a:t>
            </a:r>
            <a:br>
              <a:rPr lang="en-US" dirty="0" smtClean="0"/>
            </a:br>
            <a:r>
              <a:rPr lang="en-US" dirty="0"/>
              <a:t>	</a:t>
            </a:r>
            <a:r>
              <a:rPr lang="en-US" dirty="0" smtClean="0"/>
              <a:t>-Provision 5</a:t>
            </a:r>
            <a:endParaRPr lang="en-US" dirty="0"/>
          </a:p>
        </p:txBody>
      </p:sp>
      <p:sp>
        <p:nvSpPr>
          <p:cNvPr id="3" name="Content Placeholder 2"/>
          <p:cNvSpPr>
            <a:spLocks noGrp="1"/>
          </p:cNvSpPr>
          <p:nvPr>
            <p:ph idx="1"/>
          </p:nvPr>
        </p:nvSpPr>
        <p:spPr/>
        <p:txBody>
          <a:bodyPr/>
          <a:lstStyle/>
          <a:p>
            <a:r>
              <a:rPr lang="en-US" dirty="0" smtClean="0"/>
              <a:t>“The nurse owes the same duties to self as to others including the responsibility to promote health and safety, preserve wholeness of character and integrity, maintain competence, and continue personal and professional growth”</a:t>
            </a:r>
          </a:p>
          <a:p>
            <a:pPr lvl="1"/>
            <a:r>
              <a:rPr lang="en-US" dirty="0" smtClean="0"/>
              <a:t>We have an ethical duty to care for ourselves in order to be able to effectively care for others.</a:t>
            </a:r>
            <a:endParaRPr lang="en-US"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6233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01079" y="1351720"/>
            <a:ext cx="7712764" cy="4306957"/>
          </a:xfrm>
        </p:spPr>
      </p:pic>
    </p:spTree>
    <p:extLst>
      <p:ext uri="{BB962C8B-B14F-4D97-AF65-F5344CB8AC3E}">
        <p14:creationId xmlns:p14="http://schemas.microsoft.com/office/powerpoint/2010/main" xmlns="" val="115886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4000" i="1" dirty="0" smtClean="0"/>
              <a:t>What will you commitment be to yourself this year?</a:t>
            </a:r>
          </a:p>
          <a:p>
            <a:r>
              <a:rPr lang="en-US" sz="4000" i="1" dirty="0"/>
              <a:t>	</a:t>
            </a:r>
            <a:r>
              <a:rPr lang="en-US" sz="4000" dirty="0"/>
              <a:t> </a:t>
            </a:r>
            <a:r>
              <a:rPr lang="en-US" dirty="0" smtClean="0"/>
              <a:t>ANA provides various resources on the website that will aide nurses in maintaining health and preventing diseases.</a:t>
            </a:r>
          </a:p>
          <a:p>
            <a:r>
              <a:rPr lang="en-US" sz="2600" dirty="0"/>
              <a:t>Accessible to all registered nurses and RN students, ANA is providing a comprehensive </a:t>
            </a:r>
            <a:r>
              <a:rPr lang="en-US" sz="2600" b="1" dirty="0"/>
              <a:t>health risk appraisal (HRA) </a:t>
            </a:r>
            <a:r>
              <a:rPr lang="en-US" sz="2600" dirty="0"/>
              <a:t>in collaboration with Pfizer </a:t>
            </a:r>
            <a:r>
              <a:rPr lang="en-US" sz="2600" dirty="0" err="1"/>
              <a:t>Inc</a:t>
            </a:r>
            <a:r>
              <a:rPr lang="en-US" sz="2600" dirty="0"/>
              <a:t>, free of charge. This HIPAA-compliant HRA gives nurses real-time data on their health, safety, and wellness, personally and professionally. Nurses can compare their results to national averages and ideal standards. Upon completion of the HRA, nurses can access a web wellness portal. The HRA builds nursing data, inclusive of all ages and both sexes.</a:t>
            </a:r>
            <a:endParaRPr lang="en-US" sz="2600" dirty="0" smtClean="0"/>
          </a:p>
          <a:p>
            <a:pPr lvl="1"/>
            <a:r>
              <a:rPr lang="en-US" i="1" dirty="0">
                <a:hlinkClick r:id="rId3"/>
              </a:rPr>
              <a:t>http://</a:t>
            </a:r>
            <a:r>
              <a:rPr lang="en-US" i="1" dirty="0" smtClean="0">
                <a:hlinkClick r:id="rId3"/>
              </a:rPr>
              <a:t>www.nursingworld.org/MainMenuCategories/WorkplaceSafety/Healthy-Nurse/default.aspx</a:t>
            </a:r>
            <a:endParaRPr lang="en-US" i="1" dirty="0" smtClean="0"/>
          </a:p>
          <a:p>
            <a:pPr lvl="1"/>
            <a:endParaRPr lang="en-US" i="1" dirty="0" smtClean="0"/>
          </a:p>
          <a:p>
            <a:pPr marL="0" indent="0">
              <a:buNone/>
            </a:pPr>
            <a:endParaRPr lang="en-US" sz="4000" i="1" dirty="0"/>
          </a:p>
        </p:txBody>
      </p:sp>
      <p:pic>
        <p:nvPicPr>
          <p:cNvPr id="4" name="Picture 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150020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372138" y="277433"/>
            <a:ext cx="6493565" cy="5899530"/>
          </a:xfrm>
        </p:spPr>
      </p:pic>
    </p:spTree>
    <p:extLst>
      <p:ext uri="{BB962C8B-B14F-4D97-AF65-F5344CB8AC3E}">
        <p14:creationId xmlns:p14="http://schemas.microsoft.com/office/powerpoint/2010/main" xmlns="" val="46688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13113" y="0"/>
            <a:ext cx="6851373" cy="7023652"/>
          </a:xfrm>
        </p:spPr>
      </p:pic>
    </p:spTree>
    <p:extLst>
      <p:ext uri="{BB962C8B-B14F-4D97-AF65-F5344CB8AC3E}">
        <p14:creationId xmlns:p14="http://schemas.microsoft.com/office/powerpoint/2010/main" xmlns="" val="113582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a:t>AJN, American Journal of Nursing: </a:t>
            </a:r>
            <a:r>
              <a:rPr lang="en-US" dirty="0" smtClean="0">
                <a:hlinkClick r:id="rId3"/>
              </a:rPr>
              <a:t>January </a:t>
            </a:r>
            <a:r>
              <a:rPr lang="en-US" dirty="0">
                <a:hlinkClick r:id="rId3"/>
              </a:rPr>
              <a:t>2012 - Volume 112 - Issue 1 - pp </a:t>
            </a:r>
            <a:r>
              <a:rPr lang="en-US" dirty="0" smtClean="0">
                <a:hlinkClick r:id="rId3"/>
              </a:rPr>
              <a:t>25,26</a:t>
            </a:r>
            <a:r>
              <a:rPr lang="en-US" dirty="0" smtClean="0"/>
              <a:t>doi</a:t>
            </a:r>
            <a:r>
              <a:rPr lang="en-US" dirty="0"/>
              <a:t>: </a:t>
            </a:r>
            <a:r>
              <a:rPr lang="en-US" dirty="0" smtClean="0"/>
              <a:t>10.1097/01.NAJ.0000410173.98529.f6</a:t>
            </a:r>
          </a:p>
          <a:p>
            <a:r>
              <a:rPr lang="en-US" dirty="0">
                <a:hlinkClick r:id="rId4"/>
              </a:rPr>
              <a:t>http://</a:t>
            </a:r>
            <a:r>
              <a:rPr lang="en-US" dirty="0" smtClean="0">
                <a:hlinkClick r:id="rId4"/>
              </a:rPr>
              <a:t>www.nursingworld.org/MainMenuCategories/WorkplaceSafety/Healthy-Nurse</a:t>
            </a:r>
            <a:endParaRPr lang="en-US" dirty="0" smtClean="0"/>
          </a:p>
          <a:p>
            <a:r>
              <a:rPr lang="en-US" dirty="0">
                <a:hlinkClick r:id="rId5"/>
              </a:rPr>
              <a:t>http://</a:t>
            </a:r>
            <a:r>
              <a:rPr lang="en-US" dirty="0" smtClean="0">
                <a:hlinkClick r:id="rId5"/>
              </a:rPr>
              <a:t>www.nursingworld.org/MainMenuCategories/EthicsStandards/CodeofEthicsforNurses/Code-of-Ethics-For-Nurses.html</a:t>
            </a:r>
            <a:endParaRPr lang="en-US" dirty="0" smtClean="0"/>
          </a:p>
          <a:p>
            <a:r>
              <a:rPr lang="en-US" dirty="0" smtClean="0"/>
              <a:t>Weinstein, S. (2015).B is for Balance: 12 Steps Towards a More Balanced Life at Home and at Work.2</a:t>
            </a:r>
            <a:r>
              <a:rPr lang="en-US" baseline="30000" dirty="0" smtClean="0"/>
              <a:t>nd</a:t>
            </a:r>
            <a:r>
              <a:rPr lang="en-US" dirty="0" smtClean="0"/>
              <a:t> edition.</a:t>
            </a:r>
          </a:p>
          <a:p>
            <a:r>
              <a:rPr lang="en-US" dirty="0" err="1" smtClean="0"/>
              <a:t>Boertje</a:t>
            </a:r>
            <a:r>
              <a:rPr lang="en-US" dirty="0" smtClean="0"/>
              <a:t>, J., &amp; Ferron, L. (2013). Achieving a work-life balance. American Nurse Today.</a:t>
            </a:r>
          </a:p>
          <a:p>
            <a:endParaRPr lang="en-US" dirty="0"/>
          </a:p>
        </p:txBody>
      </p:sp>
    </p:spTree>
    <p:extLst>
      <p:ext uri="{BB962C8B-B14F-4D97-AF65-F5344CB8AC3E}">
        <p14:creationId xmlns:p14="http://schemas.microsoft.com/office/powerpoint/2010/main" xmlns="" val="46172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32496" y="1825625"/>
            <a:ext cx="6527007" cy="4351338"/>
          </a:xfrm>
        </p:spPr>
      </p:pic>
      <p:pic>
        <p:nvPicPr>
          <p:cNvPr id="5" name="Picture 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4134" y="365126"/>
            <a:ext cx="3032125" cy="1288646"/>
          </a:xfrm>
          <a:prstGeom prst="rect">
            <a:avLst/>
          </a:prstGeom>
          <a:noFill/>
          <a:ln>
            <a:noFill/>
          </a:ln>
        </p:spPr>
      </p:pic>
    </p:spTree>
    <p:extLst>
      <p:ext uri="{BB962C8B-B14F-4D97-AF65-F5344CB8AC3E}">
        <p14:creationId xmlns:p14="http://schemas.microsoft.com/office/powerpoint/2010/main" xmlns="" val="89278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686" y="365125"/>
            <a:ext cx="7166113" cy="1325563"/>
          </a:xfrm>
        </p:spPr>
        <p:txBody>
          <a:bodyPr/>
          <a:lstStyle/>
          <a:p>
            <a:r>
              <a:rPr lang="en-US" dirty="0" smtClean="0"/>
              <a:t>What is a  “Healthy Nurse”?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ANA defines a healthy nurse as “one who actively focuses on creating and maintaining a balance and synergy of physical, intellectual, emotional, social, spiritual, personal and professional wellbeing. A healthy nurse lives life to the fullest capacity, across the wellness/illness continuum, as they become stronger role models, advocates, and educators, personally, for their families, their communities and work environments, and ultimately for their patients”.</a:t>
            </a:r>
          </a:p>
          <a:p>
            <a:endParaRPr lang="en-US"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153887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r>
              <a:rPr lang="en-US" dirty="0" smtClean="0"/>
              <a:t>As the </a:t>
            </a:r>
            <a:r>
              <a:rPr lang="en-US" dirty="0"/>
              <a:t>most trusted </a:t>
            </a:r>
            <a:r>
              <a:rPr lang="en-US" dirty="0" smtClean="0"/>
              <a:t>profession(again) we have </a:t>
            </a:r>
            <a:r>
              <a:rPr lang="en-US" dirty="0"/>
              <a:t>the power to make a difference! </a:t>
            </a:r>
            <a:endParaRPr lang="en-US" dirty="0" smtClean="0"/>
          </a:p>
          <a:p>
            <a:r>
              <a:rPr lang="en-US" dirty="0" smtClean="0"/>
              <a:t>By </a:t>
            </a:r>
            <a:r>
              <a:rPr lang="en-US" dirty="0"/>
              <a:t>choosing nutritious foods and an active lifestyle, managing stress, living tobacco-free, getting preventive immunizations and screenings, and choosing protective measures such as wearing sunscreen and bicycle helmets, nurses can set an example on how to BE healthy. </a:t>
            </a:r>
          </a:p>
          <a:p>
            <a:endParaRPr lang="en-US"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52548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0426" y="549483"/>
            <a:ext cx="3032125" cy="990600"/>
          </a:xfrm>
          <a:prstGeom prst="rect">
            <a:avLst/>
          </a:prstGeom>
          <a:noFill/>
          <a:ln>
            <a:noFill/>
          </a:ln>
        </p:spPr>
      </p:pic>
      <p:pic>
        <p:nvPicPr>
          <p:cNvPr id="6" name="Picture 5"/>
          <p:cNvPicPr>
            <a:picLocks noChangeAspect="1"/>
          </p:cNvPicPr>
          <p:nvPr/>
        </p:nvPicPr>
        <p:blipFill>
          <a:blip r:embed="rId4"/>
          <a:stretch>
            <a:fillRect/>
          </a:stretch>
        </p:blipFill>
        <p:spPr>
          <a:xfrm>
            <a:off x="8492987" y="4514849"/>
            <a:ext cx="3289300" cy="2463800"/>
          </a:xfrm>
          <a:prstGeom prst="rect">
            <a:avLst/>
          </a:prstGeom>
        </p:spPr>
      </p:pic>
      <p:pic>
        <p:nvPicPr>
          <p:cNvPr id="8" name="Picture 7"/>
          <p:cNvPicPr>
            <a:picLocks noChangeAspect="1"/>
          </p:cNvPicPr>
          <p:nvPr/>
        </p:nvPicPr>
        <p:blipFill>
          <a:blip r:embed="rId5"/>
          <a:stretch>
            <a:fillRect/>
          </a:stretch>
        </p:blipFill>
        <p:spPr>
          <a:xfrm>
            <a:off x="476250" y="2308432"/>
            <a:ext cx="3962400" cy="2044700"/>
          </a:xfrm>
          <a:prstGeom prst="rect">
            <a:avLst/>
          </a:prstGeom>
        </p:spPr>
      </p:pic>
      <p:pic>
        <p:nvPicPr>
          <p:cNvPr id="9" name="Picture 8"/>
          <p:cNvPicPr>
            <a:picLocks noChangeAspect="1"/>
          </p:cNvPicPr>
          <p:nvPr/>
        </p:nvPicPr>
        <p:blipFill>
          <a:blip r:embed="rId6"/>
          <a:stretch>
            <a:fillRect/>
          </a:stretch>
        </p:blipFill>
        <p:spPr>
          <a:xfrm>
            <a:off x="6547126" y="627062"/>
            <a:ext cx="4889500" cy="1663700"/>
          </a:xfrm>
          <a:prstGeom prst="rect">
            <a:avLst/>
          </a:prstGeom>
        </p:spPr>
      </p:pic>
      <p:sp>
        <p:nvSpPr>
          <p:cNvPr id="10" name="Rectangle 1"/>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hlinkClick r:id="rId7"/>
              </a:rPr>
              <a:t>  </a:t>
            </a:r>
            <a:endParaRPr kumimoji="0" lang="x-none" altLang="x-none" sz="1900" b="0" i="0" u="none" strike="noStrike" cap="none" normalizeH="0" baseline="0" dirty="0">
              <a:ln>
                <a:noFill/>
              </a:ln>
              <a:solidFill>
                <a:schemeClr val="tx1"/>
              </a:solidFill>
              <a:effectLst/>
              <a:latin typeface="Arial" charset="0"/>
            </a:endParaRPr>
          </a:p>
        </p:txBody>
      </p:sp>
      <p:sp>
        <p:nvSpPr>
          <p:cNvPr id="11" name="AutoShape 2" descr="mage result for health">
            <a:hlinkClick r:id="rId7"/>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8"/>
          <a:stretch>
            <a:fillRect/>
          </a:stretch>
        </p:blipFill>
        <p:spPr>
          <a:xfrm>
            <a:off x="3876053" y="2225882"/>
            <a:ext cx="2971800" cy="2743200"/>
          </a:xfrm>
          <a:prstGeom prst="rect">
            <a:avLst/>
          </a:prstGeom>
        </p:spPr>
      </p:pic>
      <p:pic>
        <p:nvPicPr>
          <p:cNvPr id="13" name="Picture 12"/>
          <p:cNvPicPr>
            <a:picLocks noChangeAspect="1"/>
          </p:cNvPicPr>
          <p:nvPr/>
        </p:nvPicPr>
        <p:blipFill>
          <a:blip r:embed="rId9"/>
          <a:stretch>
            <a:fillRect/>
          </a:stretch>
        </p:blipFill>
        <p:spPr>
          <a:xfrm>
            <a:off x="5812724" y="4216400"/>
            <a:ext cx="2541465" cy="2184400"/>
          </a:xfrm>
          <a:prstGeom prst="rect">
            <a:avLst/>
          </a:prstGeom>
        </p:spPr>
      </p:pic>
      <p:pic>
        <p:nvPicPr>
          <p:cNvPr id="14" name="Picture 13"/>
          <p:cNvPicPr>
            <a:picLocks noChangeAspect="1"/>
          </p:cNvPicPr>
          <p:nvPr/>
        </p:nvPicPr>
        <p:blipFill>
          <a:blip r:embed="rId10"/>
          <a:stretch>
            <a:fillRect/>
          </a:stretch>
        </p:blipFill>
        <p:spPr>
          <a:xfrm>
            <a:off x="1321904" y="4584699"/>
            <a:ext cx="3492500" cy="2324100"/>
          </a:xfrm>
          <a:prstGeom prst="rect">
            <a:avLst/>
          </a:prstGeom>
        </p:spPr>
      </p:pic>
      <p:pic>
        <p:nvPicPr>
          <p:cNvPr id="15" name="Picture 14"/>
          <p:cNvPicPr>
            <a:picLocks noChangeAspect="1"/>
          </p:cNvPicPr>
          <p:nvPr/>
        </p:nvPicPr>
        <p:blipFill>
          <a:blip r:embed="rId11"/>
          <a:stretch>
            <a:fillRect/>
          </a:stretch>
        </p:blipFill>
        <p:spPr>
          <a:xfrm>
            <a:off x="7850994" y="2290762"/>
            <a:ext cx="3751215" cy="2337905"/>
          </a:xfrm>
          <a:prstGeom prst="rect">
            <a:avLst/>
          </a:prstGeom>
        </p:spPr>
      </p:pic>
      <p:pic>
        <p:nvPicPr>
          <p:cNvPr id="16" name="Picture 15"/>
          <p:cNvPicPr>
            <a:picLocks noChangeAspect="1"/>
          </p:cNvPicPr>
          <p:nvPr/>
        </p:nvPicPr>
        <p:blipFill>
          <a:blip r:embed="rId12"/>
          <a:stretch>
            <a:fillRect/>
          </a:stretch>
        </p:blipFill>
        <p:spPr>
          <a:xfrm>
            <a:off x="3943902" y="304800"/>
            <a:ext cx="2055675" cy="2197772"/>
          </a:xfrm>
          <a:prstGeom prst="rect">
            <a:avLst/>
          </a:prstGeom>
        </p:spPr>
      </p:pic>
      <p:sp>
        <p:nvSpPr>
          <p:cNvPr id="17" name="AutoShape 4" descr="mage result for yoga images">
            <a:hlinkClick r:id="rId13"/>
          </p:cNvPr>
          <p:cNvSpPr>
            <a:spLocks noChangeAspect="1" noChangeArrowheads="1"/>
          </p:cNvSpPr>
          <p:nvPr/>
        </p:nvSpPr>
        <p:spPr bwMode="auto">
          <a:xfrm>
            <a:off x="-767798" y="-1651000"/>
            <a:ext cx="1179408" cy="852584"/>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49435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i="1" dirty="0" smtClean="0"/>
              <a:t>“Health is not only to be well, but to use well every power we have. The martyr sacrifices themselves entirely in vain. Or rather not in vain; for they make the selfish more selfish, the lazy more lazy, the narrow narrower.”</a:t>
            </a:r>
          </a:p>
          <a:p>
            <a:pPr marL="1371600" lvl="3" indent="0">
              <a:buNone/>
            </a:pPr>
            <a:r>
              <a:rPr lang="en-US" sz="4000" dirty="0" smtClean="0"/>
              <a:t>~Florence Nightingale, 1893</a:t>
            </a:r>
            <a:endParaRPr lang="en-US" sz="4000"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97264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46923" y="728869"/>
            <a:ext cx="10919790" cy="5461346"/>
          </a:xfrm>
        </p:spPr>
      </p:pic>
    </p:spTree>
    <p:extLst>
      <p:ext uri="{BB962C8B-B14F-4D97-AF65-F5344CB8AC3E}">
        <p14:creationId xmlns:p14="http://schemas.microsoft.com/office/powerpoint/2010/main" xmlns="" val="192803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Twelve steps towards a Balanced Life</a:t>
            </a:r>
            <a:br>
              <a:rPr lang="en-US" b="1" i="1" dirty="0" smtClean="0"/>
            </a:br>
            <a:r>
              <a:rPr lang="en-US" dirty="0"/>
              <a:t>	</a:t>
            </a:r>
            <a:r>
              <a:rPr lang="en-US" dirty="0" smtClean="0"/>
              <a:t>			</a:t>
            </a:r>
            <a:r>
              <a:rPr lang="en-US" sz="2800" i="1" dirty="0" smtClean="0"/>
              <a:t>Sharon Weinstein MS, RN</a:t>
            </a:r>
            <a:endParaRPr lang="en-US" sz="2800" i="1" dirty="0"/>
          </a:p>
        </p:txBody>
      </p:sp>
      <p:sp>
        <p:nvSpPr>
          <p:cNvPr id="3" name="Content Placeholder 2"/>
          <p:cNvSpPr>
            <a:spLocks noGrp="1"/>
          </p:cNvSpPr>
          <p:nvPr>
            <p:ph idx="1"/>
          </p:nvPr>
        </p:nvSpPr>
        <p:spPr/>
        <p:txBody>
          <a:bodyPr>
            <a:normAutofit fontScale="77500" lnSpcReduction="20000"/>
          </a:bodyPr>
          <a:lstStyle/>
          <a:p>
            <a:r>
              <a:rPr lang="en-US" i="1" dirty="0" smtClean="0"/>
              <a:t>Define your overarching purpose</a:t>
            </a:r>
          </a:p>
          <a:p>
            <a:r>
              <a:rPr lang="en-US" i="1" dirty="0" smtClean="0"/>
              <a:t>Simplify your life</a:t>
            </a:r>
          </a:p>
          <a:p>
            <a:r>
              <a:rPr lang="en-US" i="1" dirty="0" smtClean="0"/>
              <a:t>Address your major stressors</a:t>
            </a:r>
          </a:p>
          <a:p>
            <a:r>
              <a:rPr lang="en-US" i="1" dirty="0" smtClean="0"/>
              <a:t>Focus on possibilities</a:t>
            </a:r>
          </a:p>
          <a:p>
            <a:r>
              <a:rPr lang="en-US" i="1" dirty="0" smtClean="0"/>
              <a:t>Increase engagement in life</a:t>
            </a:r>
          </a:p>
          <a:p>
            <a:r>
              <a:rPr lang="en-US" i="1" dirty="0" smtClean="0"/>
              <a:t>Harness technology</a:t>
            </a:r>
          </a:p>
          <a:p>
            <a:r>
              <a:rPr lang="en-US" i="1" dirty="0" smtClean="0"/>
              <a:t>Deal with fatigue</a:t>
            </a:r>
          </a:p>
          <a:p>
            <a:r>
              <a:rPr lang="en-US" i="1" dirty="0" smtClean="0"/>
              <a:t>Gain a better balance at work</a:t>
            </a:r>
          </a:p>
          <a:p>
            <a:r>
              <a:rPr lang="en-US" i="1" dirty="0" smtClean="0"/>
              <a:t>Improve sleep health</a:t>
            </a:r>
          </a:p>
          <a:p>
            <a:r>
              <a:rPr lang="en-US" i="1" dirty="0" smtClean="0"/>
              <a:t>Living a healthy and happy life</a:t>
            </a:r>
          </a:p>
          <a:p>
            <a:r>
              <a:rPr lang="en-US" i="1" dirty="0" smtClean="0"/>
              <a:t>Reinvent your life when necessary</a:t>
            </a:r>
          </a:p>
          <a:p>
            <a:r>
              <a:rPr lang="en-US" i="1" dirty="0" smtClean="0"/>
              <a:t>Find destiny in balance</a:t>
            </a:r>
            <a:endParaRPr lang="en-US" i="1" dirty="0"/>
          </a:p>
        </p:txBody>
      </p:sp>
      <p:pic>
        <p:nvPicPr>
          <p:cNvPr id="4" name="Picture 3"/>
          <p:cNvPicPr>
            <a:picLocks noChangeAspect="1"/>
          </p:cNvPicPr>
          <p:nvPr/>
        </p:nvPicPr>
        <p:blipFill>
          <a:blip r:embed="rId3"/>
          <a:stretch>
            <a:fillRect/>
          </a:stretch>
        </p:blipFill>
        <p:spPr>
          <a:xfrm>
            <a:off x="8676308" y="1273141"/>
            <a:ext cx="3154563" cy="4903822"/>
          </a:xfrm>
          <a:prstGeom prst="rect">
            <a:avLst/>
          </a:prstGeom>
        </p:spPr>
      </p:pic>
    </p:spTree>
    <p:extLst>
      <p:ext uri="{BB962C8B-B14F-4D97-AF65-F5344CB8AC3E}">
        <p14:creationId xmlns:p14="http://schemas.microsoft.com/office/powerpoint/2010/main" xmlns="" val="75337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252" y="365125"/>
            <a:ext cx="6768548" cy="1325563"/>
          </a:xfrm>
        </p:spPr>
        <p:txBody>
          <a:bodyPr/>
          <a:lstStyle/>
          <a:p>
            <a:r>
              <a:rPr lang="en-US" dirty="0" smtClean="0"/>
              <a:t>Barriers to Work-Life Balance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Internal vs. External barriers</a:t>
            </a:r>
          </a:p>
          <a:p>
            <a:r>
              <a:rPr lang="en-US" dirty="0" smtClean="0"/>
              <a:t>Acknowledge things you cannot change</a:t>
            </a:r>
          </a:p>
          <a:p>
            <a:r>
              <a:rPr lang="en-US" dirty="0"/>
              <a:t>Embrace what you can change</a:t>
            </a:r>
          </a:p>
          <a:p>
            <a:pPr lvl="1"/>
            <a:r>
              <a:rPr lang="en-US" dirty="0"/>
              <a:t>Perfectionism</a:t>
            </a:r>
          </a:p>
          <a:p>
            <a:pPr lvl="1"/>
            <a:r>
              <a:rPr lang="en-US" dirty="0"/>
              <a:t>Empathy</a:t>
            </a:r>
          </a:p>
          <a:p>
            <a:pPr lvl="1"/>
            <a:r>
              <a:rPr lang="en-US" dirty="0"/>
              <a:t>Take a “time out</a:t>
            </a:r>
            <a:r>
              <a:rPr lang="en-US" dirty="0" smtClean="0"/>
              <a:t>”</a:t>
            </a:r>
          </a:p>
          <a:p>
            <a:r>
              <a:rPr lang="en-US" dirty="0" smtClean="0"/>
              <a:t>Effective time management</a:t>
            </a:r>
          </a:p>
          <a:p>
            <a:r>
              <a:rPr lang="en-US" dirty="0" smtClean="0"/>
              <a:t>Build stronger relationships</a:t>
            </a:r>
          </a:p>
          <a:p>
            <a:r>
              <a:rPr lang="en-US" dirty="0" smtClean="0"/>
              <a:t>Better self-care</a:t>
            </a:r>
          </a:p>
          <a:p>
            <a:r>
              <a:rPr lang="en-US" sz="3200" i="1" dirty="0" smtClean="0"/>
              <a:t>One step at a time !!</a:t>
            </a:r>
          </a:p>
          <a:p>
            <a:pPr lvl="3"/>
            <a:r>
              <a:rPr lang="en-US" dirty="0" err="1"/>
              <a:t>Boertje</a:t>
            </a:r>
            <a:r>
              <a:rPr lang="en-US" dirty="0"/>
              <a:t>, J., &amp; Ferron, L. (2013).</a:t>
            </a:r>
            <a:endParaRPr lang="en-US" dirty="0" smtClean="0"/>
          </a:p>
          <a:p>
            <a:endParaRPr lang="en-US"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134" y="627062"/>
            <a:ext cx="3032125" cy="990600"/>
          </a:xfrm>
          <a:prstGeom prst="rect">
            <a:avLst/>
          </a:prstGeom>
          <a:noFill/>
          <a:ln>
            <a:noFill/>
          </a:ln>
        </p:spPr>
      </p:pic>
    </p:spTree>
    <p:extLst>
      <p:ext uri="{BB962C8B-B14F-4D97-AF65-F5344CB8AC3E}">
        <p14:creationId xmlns:p14="http://schemas.microsoft.com/office/powerpoint/2010/main" xmlns="" val="374570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2463</TotalTime>
  <Words>1534</Words>
  <Application>Microsoft Office PowerPoint</Application>
  <PresentationFormat>Custom</PresentationFormat>
  <Paragraphs>105</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Healthy Nurse, Healthy Massachusetts</vt:lpstr>
      <vt:lpstr>Slide 2</vt:lpstr>
      <vt:lpstr>What is a  “Healthy Nurse”?</vt:lpstr>
      <vt:lpstr>Slide 4</vt:lpstr>
      <vt:lpstr>Slide 5</vt:lpstr>
      <vt:lpstr>Slide 6</vt:lpstr>
      <vt:lpstr>Slide 7</vt:lpstr>
      <vt:lpstr>Twelve steps towards a Balanced Life     Sharon Weinstein MS, RN</vt:lpstr>
      <vt:lpstr>Barriers to Work-Life Balance</vt:lpstr>
      <vt:lpstr> The Power of a Nurse</vt:lpstr>
      <vt:lpstr>ANA Code of Ethics  -Provision 5</vt:lpstr>
      <vt:lpstr>Slide 12</vt:lpstr>
      <vt:lpstr>Slide 13</vt:lpstr>
      <vt:lpstr>Slide 14</vt:lpstr>
      <vt:lpstr>Slide 15</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Nurse, Healthy Massachusetts</dc:title>
  <dc:creator>Santos, Cathleen</dc:creator>
  <cp:lastModifiedBy>Fujitsu</cp:lastModifiedBy>
  <cp:revision>38</cp:revision>
  <cp:lastPrinted>2017-01-13T18:56:57Z</cp:lastPrinted>
  <dcterms:created xsi:type="dcterms:W3CDTF">2017-01-08T14:22:30Z</dcterms:created>
  <dcterms:modified xsi:type="dcterms:W3CDTF">2017-05-19T10:01:24Z</dcterms:modified>
</cp:coreProperties>
</file>