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1"/>
  </p:notesMasterIdLst>
  <p:handoutMasterIdLst>
    <p:handoutMasterId r:id="rId52"/>
  </p:handoutMasterIdLst>
  <p:sldIdLst>
    <p:sldId id="394" r:id="rId2"/>
    <p:sldId id="395" r:id="rId3"/>
    <p:sldId id="432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340" r:id="rId18"/>
    <p:sldId id="410" r:id="rId19"/>
    <p:sldId id="411" r:id="rId20"/>
    <p:sldId id="412" r:id="rId21"/>
    <p:sldId id="433" r:id="rId22"/>
    <p:sldId id="414" r:id="rId23"/>
    <p:sldId id="415" r:id="rId24"/>
    <p:sldId id="428" r:id="rId25"/>
    <p:sldId id="336" r:id="rId26"/>
    <p:sldId id="320" r:id="rId27"/>
    <p:sldId id="344" r:id="rId28"/>
    <p:sldId id="346" r:id="rId29"/>
    <p:sldId id="347" r:id="rId30"/>
    <p:sldId id="348" r:id="rId31"/>
    <p:sldId id="323" r:id="rId32"/>
    <p:sldId id="429" r:id="rId33"/>
    <p:sldId id="430" r:id="rId34"/>
    <p:sldId id="351" r:id="rId35"/>
    <p:sldId id="322" r:id="rId36"/>
    <p:sldId id="364" r:id="rId37"/>
    <p:sldId id="390" r:id="rId38"/>
    <p:sldId id="392" r:id="rId39"/>
    <p:sldId id="427" r:id="rId40"/>
    <p:sldId id="416" r:id="rId41"/>
    <p:sldId id="417" r:id="rId42"/>
    <p:sldId id="418" r:id="rId43"/>
    <p:sldId id="419" r:id="rId44"/>
    <p:sldId id="420" r:id="rId45"/>
    <p:sldId id="421" r:id="rId46"/>
    <p:sldId id="422" r:id="rId47"/>
    <p:sldId id="423" r:id="rId48"/>
    <p:sldId id="425" r:id="rId49"/>
    <p:sldId id="431" r:id="rId50"/>
  </p:sldIdLst>
  <p:sldSz cx="9144000" cy="6858000" type="screen4x3"/>
  <p:notesSz cx="7053263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19BB0D"/>
    <a:srgbClr val="FFFF00"/>
    <a:srgbClr val="C80000"/>
    <a:srgbClr val="009900"/>
    <a:srgbClr val="3D4DE3"/>
    <a:srgbClr val="E3DE00"/>
    <a:srgbClr val="907FC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inimized">
    <p:restoredLeft sz="16838" autoAdjust="0"/>
    <p:restoredTop sz="72931" autoAdjust="0"/>
  </p:normalViewPr>
  <p:slideViewPr>
    <p:cSldViewPr>
      <p:cViewPr>
        <p:scale>
          <a:sx n="75" d="100"/>
          <a:sy n="75" d="100"/>
        </p:scale>
        <p:origin x="-73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790" y="-96"/>
      </p:cViewPr>
      <p:guideLst>
        <p:guide orient="horz" pos="2952"/>
        <p:guide pos="222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6BC710-1816-4F80-8816-F12FEF594C7D}" type="doc">
      <dgm:prSet loTypeId="urn:microsoft.com/office/officeart/2005/8/layout/vList5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E61B902-19A1-4498-A741-DB3E32542544}">
      <dgm:prSet phldrT="[Text]" custT="1"/>
      <dgm:spPr/>
      <dgm:t>
        <a:bodyPr/>
        <a:lstStyle/>
        <a:p>
          <a:r>
            <a:rPr lang="en-US" sz="3200" dirty="0" smtClean="0"/>
            <a:t>MA PHN Profile</a:t>
          </a:r>
          <a:endParaRPr lang="en-US" sz="3200" dirty="0"/>
        </a:p>
      </dgm:t>
    </dgm:pt>
    <dgm:pt modelId="{1584C679-BECE-4D15-8CE7-523CF9CBC1BF}" type="parTrans" cxnId="{2BD7A96F-5320-4EB9-B435-CFEDAE860E7B}">
      <dgm:prSet/>
      <dgm:spPr/>
      <dgm:t>
        <a:bodyPr/>
        <a:lstStyle/>
        <a:p>
          <a:endParaRPr lang="en-US"/>
        </a:p>
      </dgm:t>
    </dgm:pt>
    <dgm:pt modelId="{6F80CE17-202A-4A88-A638-59934C7DF0D1}" type="sibTrans" cxnId="{2BD7A96F-5320-4EB9-B435-CFEDAE860E7B}">
      <dgm:prSet/>
      <dgm:spPr/>
      <dgm:t>
        <a:bodyPr/>
        <a:lstStyle/>
        <a:p>
          <a:endParaRPr lang="en-US"/>
        </a:p>
      </dgm:t>
    </dgm:pt>
    <dgm:pt modelId="{A45AEFAF-0D0D-40A0-B4E0-1BE6F5782DB0}">
      <dgm:prSet phldrT="[Text]" custT="1"/>
      <dgm:spPr/>
      <dgm:t>
        <a:bodyPr/>
        <a:lstStyle/>
        <a:p>
          <a:r>
            <a:rPr lang="en-US" sz="1800" dirty="0" smtClean="0"/>
            <a:t>Age</a:t>
          </a:r>
          <a:endParaRPr lang="en-US" sz="1800" dirty="0"/>
        </a:p>
      </dgm:t>
    </dgm:pt>
    <dgm:pt modelId="{0F73ADD4-0283-415B-B8B4-400742CF013E}" type="parTrans" cxnId="{D4C17708-DB9C-45D9-8F74-C594B8355EDD}">
      <dgm:prSet/>
      <dgm:spPr/>
      <dgm:t>
        <a:bodyPr/>
        <a:lstStyle/>
        <a:p>
          <a:endParaRPr lang="en-US"/>
        </a:p>
      </dgm:t>
    </dgm:pt>
    <dgm:pt modelId="{6BBA4F2B-CF9D-4294-BCE4-A6492F0FAAEE}" type="sibTrans" cxnId="{D4C17708-DB9C-45D9-8F74-C594B8355EDD}">
      <dgm:prSet/>
      <dgm:spPr/>
      <dgm:t>
        <a:bodyPr/>
        <a:lstStyle/>
        <a:p>
          <a:endParaRPr lang="en-US"/>
        </a:p>
      </dgm:t>
    </dgm:pt>
    <dgm:pt modelId="{818A9880-EE1C-4F56-9052-AC79493DB84B}">
      <dgm:prSet phldrT="[Text]" custT="1"/>
      <dgm:spPr/>
      <dgm:t>
        <a:bodyPr/>
        <a:lstStyle/>
        <a:p>
          <a:r>
            <a:rPr lang="en-US" sz="1800" dirty="0" smtClean="0"/>
            <a:t>Years of </a:t>
          </a:r>
          <a:r>
            <a:rPr lang="en-US" sz="1800" b="0" dirty="0" smtClean="0"/>
            <a:t>experience </a:t>
          </a:r>
          <a:r>
            <a:rPr lang="en-US" sz="1800" dirty="0" smtClean="0"/>
            <a:t>PH</a:t>
          </a:r>
          <a:endParaRPr lang="en-US" sz="1800" dirty="0"/>
        </a:p>
      </dgm:t>
    </dgm:pt>
    <dgm:pt modelId="{13DE483E-9C95-4C6B-AC06-875A034DCA72}" type="parTrans" cxnId="{B7DF35CF-90AC-41CE-BE2C-620409A2D34F}">
      <dgm:prSet/>
      <dgm:spPr/>
      <dgm:t>
        <a:bodyPr/>
        <a:lstStyle/>
        <a:p>
          <a:endParaRPr lang="en-US"/>
        </a:p>
      </dgm:t>
    </dgm:pt>
    <dgm:pt modelId="{92269BD8-C637-490A-BFEB-C0205E2FE2C7}" type="sibTrans" cxnId="{B7DF35CF-90AC-41CE-BE2C-620409A2D34F}">
      <dgm:prSet/>
      <dgm:spPr/>
      <dgm:t>
        <a:bodyPr/>
        <a:lstStyle/>
        <a:p>
          <a:endParaRPr lang="en-US"/>
        </a:p>
      </dgm:t>
    </dgm:pt>
    <dgm:pt modelId="{F6F5C878-8A23-4588-BB71-01FF880C3927}">
      <dgm:prSet phldrT="[Text]" custT="1"/>
      <dgm:spPr/>
      <dgm:t>
        <a:bodyPr/>
        <a:lstStyle/>
        <a:p>
          <a:r>
            <a:rPr lang="en-US" sz="3200" dirty="0" smtClean="0"/>
            <a:t>Practice</a:t>
          </a:r>
          <a:r>
            <a:rPr lang="en-US" sz="3600" dirty="0" smtClean="0"/>
            <a:t> </a:t>
          </a:r>
          <a:endParaRPr lang="en-US" sz="3600" dirty="0"/>
        </a:p>
      </dgm:t>
    </dgm:pt>
    <dgm:pt modelId="{21F5FE9D-E4E9-49D7-A6A1-228C78C548F1}" type="parTrans" cxnId="{9DE8A138-188E-43CF-81A6-CAE59B571A56}">
      <dgm:prSet/>
      <dgm:spPr/>
      <dgm:t>
        <a:bodyPr/>
        <a:lstStyle/>
        <a:p>
          <a:endParaRPr lang="en-US"/>
        </a:p>
      </dgm:t>
    </dgm:pt>
    <dgm:pt modelId="{1DD6F555-C624-4293-B5BB-E56E0FB4FFFC}" type="sibTrans" cxnId="{9DE8A138-188E-43CF-81A6-CAE59B571A56}">
      <dgm:prSet/>
      <dgm:spPr/>
      <dgm:t>
        <a:bodyPr/>
        <a:lstStyle/>
        <a:p>
          <a:endParaRPr lang="en-US"/>
        </a:p>
      </dgm:t>
    </dgm:pt>
    <dgm:pt modelId="{3156A572-1B70-4166-B8E6-515AE5C3A965}">
      <dgm:prSet phldrT="[Text]" custT="1"/>
      <dgm:spPr/>
      <dgm:t>
        <a:bodyPr/>
        <a:lstStyle/>
        <a:p>
          <a:r>
            <a:rPr lang="en-US" sz="1800" dirty="0" smtClean="0"/>
            <a:t>Scope of practice </a:t>
          </a:r>
          <a:endParaRPr lang="en-US" sz="1800" dirty="0"/>
        </a:p>
      </dgm:t>
    </dgm:pt>
    <dgm:pt modelId="{6A50EF7F-E7F7-408F-9B9E-F23B3EED59A2}" type="parTrans" cxnId="{C01F1831-3AA7-47DB-A9F6-5EC5A2AD64AB}">
      <dgm:prSet/>
      <dgm:spPr/>
      <dgm:t>
        <a:bodyPr/>
        <a:lstStyle/>
        <a:p>
          <a:endParaRPr lang="en-US"/>
        </a:p>
      </dgm:t>
    </dgm:pt>
    <dgm:pt modelId="{1AD737D3-28DE-42F9-80FD-B808A44F29F0}" type="sibTrans" cxnId="{C01F1831-3AA7-47DB-A9F6-5EC5A2AD64AB}">
      <dgm:prSet/>
      <dgm:spPr/>
      <dgm:t>
        <a:bodyPr/>
        <a:lstStyle/>
        <a:p>
          <a:endParaRPr lang="en-US"/>
        </a:p>
      </dgm:t>
    </dgm:pt>
    <dgm:pt modelId="{B547E5C4-21F3-448E-AC42-0AF3E6EEEB0A}">
      <dgm:prSet phldrT="[Text]" custT="1"/>
      <dgm:spPr/>
      <dgm:t>
        <a:bodyPr/>
        <a:lstStyle/>
        <a:p>
          <a:r>
            <a:rPr lang="en-US" sz="1800" dirty="0" smtClean="0"/>
            <a:t>Education</a:t>
          </a:r>
          <a:endParaRPr lang="en-US" sz="1800" dirty="0"/>
        </a:p>
      </dgm:t>
    </dgm:pt>
    <dgm:pt modelId="{D12C1445-FC4C-48D7-8C50-5378B984F89B}" type="parTrans" cxnId="{D38281A5-318C-4CC1-BFED-DB07B29D7F33}">
      <dgm:prSet/>
      <dgm:spPr/>
      <dgm:t>
        <a:bodyPr/>
        <a:lstStyle/>
        <a:p>
          <a:endParaRPr lang="en-US"/>
        </a:p>
      </dgm:t>
    </dgm:pt>
    <dgm:pt modelId="{FE169C88-C117-4729-9BD5-2FB18A9D318F}" type="sibTrans" cxnId="{D38281A5-318C-4CC1-BFED-DB07B29D7F33}">
      <dgm:prSet/>
      <dgm:spPr/>
      <dgm:t>
        <a:bodyPr/>
        <a:lstStyle/>
        <a:p>
          <a:endParaRPr lang="en-US"/>
        </a:p>
      </dgm:t>
    </dgm:pt>
    <dgm:pt modelId="{98EBBD59-641A-447C-B33B-64D6EC7ECC74}">
      <dgm:prSet phldrT="[Text]" custT="1"/>
      <dgm:spPr/>
      <dgm:t>
        <a:bodyPr/>
        <a:lstStyle/>
        <a:p>
          <a:r>
            <a:rPr lang="en-US" sz="1800" dirty="0" smtClean="0"/>
            <a:t>Prior nursing experience</a:t>
          </a:r>
          <a:endParaRPr lang="en-US" sz="1800" dirty="0"/>
        </a:p>
      </dgm:t>
    </dgm:pt>
    <dgm:pt modelId="{840B21AE-D65B-4A3C-9596-C50AB66DBB63}" type="parTrans" cxnId="{DF376583-51E4-4463-B9C4-9CD1C5D8B62C}">
      <dgm:prSet/>
      <dgm:spPr/>
      <dgm:t>
        <a:bodyPr/>
        <a:lstStyle/>
        <a:p>
          <a:endParaRPr lang="en-US"/>
        </a:p>
      </dgm:t>
    </dgm:pt>
    <dgm:pt modelId="{FE6B0070-896E-4D4D-8CB6-2C75B3A0DD36}" type="sibTrans" cxnId="{DF376583-51E4-4463-B9C4-9CD1C5D8B62C}">
      <dgm:prSet/>
      <dgm:spPr/>
      <dgm:t>
        <a:bodyPr/>
        <a:lstStyle/>
        <a:p>
          <a:endParaRPr lang="en-US"/>
        </a:p>
      </dgm:t>
    </dgm:pt>
    <dgm:pt modelId="{15F9C511-C18C-438C-A24A-7B72EA70D77C}">
      <dgm:prSet phldrT="[Text]" custT="1"/>
      <dgm:spPr/>
      <dgm:t>
        <a:bodyPr/>
        <a:lstStyle/>
        <a:p>
          <a:r>
            <a:rPr lang="en-US" sz="1800" dirty="0" smtClean="0"/>
            <a:t>Language fluency </a:t>
          </a:r>
          <a:endParaRPr lang="en-US" sz="1800" dirty="0"/>
        </a:p>
      </dgm:t>
    </dgm:pt>
    <dgm:pt modelId="{36B1293D-E99C-46A5-80FD-46BE4803820C}" type="parTrans" cxnId="{A4F5F5B0-54F3-4B23-892D-43B91F90CBD9}">
      <dgm:prSet/>
      <dgm:spPr/>
      <dgm:t>
        <a:bodyPr/>
        <a:lstStyle/>
        <a:p>
          <a:endParaRPr lang="en-US"/>
        </a:p>
      </dgm:t>
    </dgm:pt>
    <dgm:pt modelId="{1FB3C341-6FC3-47C2-AEF3-47A21CA3F711}" type="sibTrans" cxnId="{A4F5F5B0-54F3-4B23-892D-43B91F90CBD9}">
      <dgm:prSet/>
      <dgm:spPr/>
      <dgm:t>
        <a:bodyPr/>
        <a:lstStyle/>
        <a:p>
          <a:endParaRPr lang="en-US"/>
        </a:p>
      </dgm:t>
    </dgm:pt>
    <dgm:pt modelId="{A14CC750-C6ED-4389-943A-EDC0D7AF4AE8}">
      <dgm:prSet custT="1"/>
      <dgm:spPr/>
      <dgm:t>
        <a:bodyPr/>
        <a:lstStyle/>
        <a:p>
          <a:r>
            <a:rPr lang="en-US" sz="1800" dirty="0" smtClean="0"/>
            <a:t>Screening/clinics/programs</a:t>
          </a:r>
        </a:p>
      </dgm:t>
    </dgm:pt>
    <dgm:pt modelId="{E9B35763-BBE3-4A1A-AC55-D602713BC645}" type="parTrans" cxnId="{BACA3513-191D-4D76-AB6A-50A5D9B66BC8}">
      <dgm:prSet/>
      <dgm:spPr/>
      <dgm:t>
        <a:bodyPr/>
        <a:lstStyle/>
        <a:p>
          <a:endParaRPr lang="en-US"/>
        </a:p>
      </dgm:t>
    </dgm:pt>
    <dgm:pt modelId="{048E96C4-427C-4212-8327-0289EE621D29}" type="sibTrans" cxnId="{BACA3513-191D-4D76-AB6A-50A5D9B66BC8}">
      <dgm:prSet/>
      <dgm:spPr/>
      <dgm:t>
        <a:bodyPr/>
        <a:lstStyle/>
        <a:p>
          <a:endParaRPr lang="en-US"/>
        </a:p>
      </dgm:t>
    </dgm:pt>
    <dgm:pt modelId="{C8366D7F-077F-41FD-A8FC-16970D337CC6}">
      <dgm:prSet custT="1"/>
      <dgm:spPr/>
      <dgm:t>
        <a:bodyPr/>
        <a:lstStyle/>
        <a:p>
          <a:r>
            <a:rPr lang="en-US" sz="1800" dirty="0" smtClean="0"/>
            <a:t>Populations Served</a:t>
          </a:r>
        </a:p>
      </dgm:t>
    </dgm:pt>
    <dgm:pt modelId="{FDFE0998-A20C-416D-9812-CE7FD42FFD42}" type="parTrans" cxnId="{FA5A196F-A85A-4C10-8839-2A7E6D753BFC}">
      <dgm:prSet/>
      <dgm:spPr/>
      <dgm:t>
        <a:bodyPr/>
        <a:lstStyle/>
        <a:p>
          <a:endParaRPr lang="en-US"/>
        </a:p>
      </dgm:t>
    </dgm:pt>
    <dgm:pt modelId="{665E5BE0-0048-4CC8-ADCC-EB018FB25209}" type="sibTrans" cxnId="{FA5A196F-A85A-4C10-8839-2A7E6D753BFC}">
      <dgm:prSet/>
      <dgm:spPr/>
      <dgm:t>
        <a:bodyPr/>
        <a:lstStyle/>
        <a:p>
          <a:endParaRPr lang="en-US"/>
        </a:p>
      </dgm:t>
    </dgm:pt>
    <dgm:pt modelId="{7E857DC3-EA47-4373-B59D-50276F5F757A}">
      <dgm:prSet custT="1"/>
      <dgm:spPr/>
      <dgm:t>
        <a:bodyPr/>
        <a:lstStyle/>
        <a:p>
          <a:r>
            <a:rPr lang="en-US" sz="1800" dirty="0" smtClean="0"/>
            <a:t>Preparedness</a:t>
          </a:r>
        </a:p>
      </dgm:t>
    </dgm:pt>
    <dgm:pt modelId="{6955CE1C-6A69-4FD9-8BC0-43F84C19DCA9}" type="parTrans" cxnId="{2AA6E7C8-CF7C-4F10-B167-AD3AFF838FE2}">
      <dgm:prSet/>
      <dgm:spPr/>
      <dgm:t>
        <a:bodyPr/>
        <a:lstStyle/>
        <a:p>
          <a:endParaRPr lang="en-US"/>
        </a:p>
      </dgm:t>
    </dgm:pt>
    <dgm:pt modelId="{A1CCFDDD-73C8-4D10-94C6-DC3B40669FE5}" type="sibTrans" cxnId="{2AA6E7C8-CF7C-4F10-B167-AD3AFF838FE2}">
      <dgm:prSet/>
      <dgm:spPr/>
      <dgm:t>
        <a:bodyPr/>
        <a:lstStyle/>
        <a:p>
          <a:endParaRPr lang="en-US"/>
        </a:p>
      </dgm:t>
    </dgm:pt>
    <dgm:pt modelId="{ACC021EF-9382-4529-BFD8-6C5F5C25FBD5}">
      <dgm:prSet custT="1"/>
      <dgm:spPr/>
      <dgm:t>
        <a:bodyPr/>
        <a:lstStyle/>
        <a:p>
          <a:r>
            <a:rPr lang="en-US" sz="1800" dirty="0" smtClean="0"/>
            <a:t>Benefits</a:t>
          </a:r>
        </a:p>
      </dgm:t>
    </dgm:pt>
    <dgm:pt modelId="{5DA0FA20-974A-4EF1-9D01-FDECC52D94DD}" type="parTrans" cxnId="{9967B972-7B66-4D55-9888-249F1491644A}">
      <dgm:prSet/>
      <dgm:spPr/>
      <dgm:t>
        <a:bodyPr/>
        <a:lstStyle/>
        <a:p>
          <a:endParaRPr lang="en-US"/>
        </a:p>
      </dgm:t>
    </dgm:pt>
    <dgm:pt modelId="{CB61D105-DF72-45A9-AE1C-40B5AFCDEBC7}" type="sibTrans" cxnId="{9967B972-7B66-4D55-9888-249F1491644A}">
      <dgm:prSet/>
      <dgm:spPr/>
      <dgm:t>
        <a:bodyPr/>
        <a:lstStyle/>
        <a:p>
          <a:endParaRPr lang="en-US"/>
        </a:p>
      </dgm:t>
    </dgm:pt>
    <dgm:pt modelId="{61694C87-EFF6-481D-B745-FD7B6456497C}">
      <dgm:prSet custT="1"/>
      <dgm:spPr/>
      <dgm:t>
        <a:bodyPr/>
        <a:lstStyle/>
        <a:p>
          <a:r>
            <a:rPr lang="en-US" sz="1800" dirty="0" smtClean="0"/>
            <a:t>Compensation</a:t>
          </a:r>
        </a:p>
      </dgm:t>
    </dgm:pt>
    <dgm:pt modelId="{3C5ABD4C-C83A-441B-8D85-5305910A3F9B}">
      <dgm:prSet phldrT="[Text]" custT="1"/>
      <dgm:spPr/>
      <dgm:t>
        <a:bodyPr/>
        <a:lstStyle/>
        <a:p>
          <a:r>
            <a:rPr lang="en-US" sz="1800" dirty="0" smtClean="0"/>
            <a:t>Hours</a:t>
          </a:r>
          <a:endParaRPr lang="en-US" sz="1800" dirty="0"/>
        </a:p>
      </dgm:t>
    </dgm:pt>
    <dgm:pt modelId="{54A5B535-EB98-4DF0-91E7-21201FDF57E3}">
      <dgm:prSet phldrT="[Text]" custT="1"/>
      <dgm:spPr/>
      <dgm:t>
        <a:bodyPr/>
        <a:lstStyle/>
        <a:p>
          <a:r>
            <a:rPr lang="en-US" sz="3200" dirty="0" smtClean="0"/>
            <a:t>Employment </a:t>
          </a:r>
          <a:endParaRPr lang="en-US" sz="3200" dirty="0"/>
        </a:p>
      </dgm:t>
    </dgm:pt>
    <dgm:pt modelId="{E47B388E-1DF8-4B4D-8D4A-E66FC0A15338}" type="sibTrans" cxnId="{D350621B-3B44-45F1-8228-B7404AC7C159}">
      <dgm:prSet/>
      <dgm:spPr/>
      <dgm:t>
        <a:bodyPr/>
        <a:lstStyle/>
        <a:p>
          <a:endParaRPr lang="en-US"/>
        </a:p>
      </dgm:t>
    </dgm:pt>
    <dgm:pt modelId="{7DD6F0C2-5031-480E-A67F-AEE5EC870F77}" type="parTrans" cxnId="{D350621B-3B44-45F1-8228-B7404AC7C159}">
      <dgm:prSet/>
      <dgm:spPr/>
      <dgm:t>
        <a:bodyPr/>
        <a:lstStyle/>
        <a:p>
          <a:endParaRPr lang="en-US"/>
        </a:p>
      </dgm:t>
    </dgm:pt>
    <dgm:pt modelId="{ED9FA822-9D93-471F-98E4-196DA86E1A00}" type="sibTrans" cxnId="{E6EE5969-D433-4A11-ADDA-D98CDF6B025D}">
      <dgm:prSet/>
      <dgm:spPr/>
      <dgm:t>
        <a:bodyPr/>
        <a:lstStyle/>
        <a:p>
          <a:endParaRPr lang="en-US"/>
        </a:p>
      </dgm:t>
    </dgm:pt>
    <dgm:pt modelId="{0A75187D-23A8-43B9-A9BB-938232CC9D96}" type="parTrans" cxnId="{E6EE5969-D433-4A11-ADDA-D98CDF6B025D}">
      <dgm:prSet/>
      <dgm:spPr/>
      <dgm:t>
        <a:bodyPr/>
        <a:lstStyle/>
        <a:p>
          <a:endParaRPr lang="en-US"/>
        </a:p>
      </dgm:t>
    </dgm:pt>
    <dgm:pt modelId="{7F71BCFB-88EF-44C2-AFF2-1444BFD9D0E6}" type="sibTrans" cxnId="{394ACD7C-4DA0-4E4C-B9C3-3776296EC24D}">
      <dgm:prSet/>
      <dgm:spPr/>
      <dgm:t>
        <a:bodyPr/>
        <a:lstStyle/>
        <a:p>
          <a:endParaRPr lang="en-US"/>
        </a:p>
      </dgm:t>
    </dgm:pt>
    <dgm:pt modelId="{E57D250F-8163-4058-8256-9EC195953AF9}" type="parTrans" cxnId="{394ACD7C-4DA0-4E4C-B9C3-3776296EC24D}">
      <dgm:prSet/>
      <dgm:spPr/>
      <dgm:t>
        <a:bodyPr/>
        <a:lstStyle/>
        <a:p>
          <a:endParaRPr lang="en-US"/>
        </a:p>
      </dgm:t>
    </dgm:pt>
    <dgm:pt modelId="{4284D6F0-0DF0-45C3-86EE-2436D53939DD}" type="pres">
      <dgm:prSet presAssocID="{FD6BC710-1816-4F80-8816-F12FEF594C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A05758-1700-4379-A382-E21379E4DCF7}" type="pres">
      <dgm:prSet presAssocID="{4E61B902-19A1-4498-A741-DB3E32542544}" presName="linNode" presStyleCnt="0"/>
      <dgm:spPr/>
    </dgm:pt>
    <dgm:pt modelId="{6104C8DB-545F-4F7E-AE65-2101E9856D14}" type="pres">
      <dgm:prSet presAssocID="{4E61B902-19A1-4498-A741-DB3E3254254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32A4D-8D10-443F-BC6C-244F3A52F6F6}" type="pres">
      <dgm:prSet presAssocID="{4E61B902-19A1-4498-A741-DB3E32542544}" presName="descendantText" presStyleLbl="alignAccFollowNode1" presStyleIdx="0" presStyleCnt="3" custLinFactNeighborX="-1312" custLinFactNeighborY="-1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21AB59-28FD-4B05-AF1D-3F3EB666872C}" type="pres">
      <dgm:prSet presAssocID="{6F80CE17-202A-4A88-A638-59934C7DF0D1}" presName="sp" presStyleCnt="0"/>
      <dgm:spPr/>
    </dgm:pt>
    <dgm:pt modelId="{8E8513E3-8638-4A40-97F8-2541F42F6ABA}" type="pres">
      <dgm:prSet presAssocID="{F6F5C878-8A23-4588-BB71-01FF880C3927}" presName="linNode" presStyleCnt="0"/>
      <dgm:spPr/>
    </dgm:pt>
    <dgm:pt modelId="{46FDDC80-274B-411E-B641-82EE612893A4}" type="pres">
      <dgm:prSet presAssocID="{F6F5C878-8A23-4588-BB71-01FF880C3927}" presName="parentText" presStyleLbl="node1" presStyleIdx="1" presStyleCnt="3" custLinFactY="7181" custLinFactNeighborX="176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65898-3301-468D-B76E-677A901F3F67}" type="pres">
      <dgm:prSet presAssocID="{F6F5C878-8A23-4588-BB71-01FF880C3927}" presName="descendantText" presStyleLbl="alignAccFollowNode1" presStyleIdx="1" presStyleCnt="3" custLinFactY="30712" custLinFactNeighborX="-131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DBD5DF-EFCF-41D3-AADA-D95A946631E2}" type="pres">
      <dgm:prSet presAssocID="{1DD6F555-C624-4293-B5BB-E56E0FB4FFFC}" presName="sp" presStyleCnt="0"/>
      <dgm:spPr/>
    </dgm:pt>
    <dgm:pt modelId="{A4F763E9-74BA-44DE-82AB-D6CCF3EC4A3C}" type="pres">
      <dgm:prSet presAssocID="{54A5B535-EB98-4DF0-91E7-21201FDF57E3}" presName="linNode" presStyleCnt="0"/>
      <dgm:spPr/>
    </dgm:pt>
    <dgm:pt modelId="{5F676133-980D-492C-ADFE-CD57381116DF}" type="pres">
      <dgm:prSet presAssocID="{54A5B535-EB98-4DF0-91E7-21201FDF57E3}" presName="parentText" presStyleLbl="node1" presStyleIdx="2" presStyleCnt="3" custLinFactY="-4947" custLinFactNeighborX="-1006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CB646-A9AA-4CCD-843A-DE697FF9EB67}" type="pres">
      <dgm:prSet presAssocID="{54A5B535-EB98-4DF0-91E7-21201FDF57E3}" presName="descendantText" presStyleLbl="alignAccFollowNode1" presStyleIdx="2" presStyleCnt="3" custLinFactY="-29831" custLinFactNeighborX="121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9C2FB5-C513-45C6-B992-8DF1FEBFF90F}" type="presOf" srcId="{818A9880-EE1C-4F56-9052-AC79493DB84B}" destId="{66632A4D-8D10-443F-BC6C-244F3A52F6F6}" srcOrd="0" destOrd="3" presId="urn:microsoft.com/office/officeart/2005/8/layout/vList5"/>
    <dgm:cxn modelId="{E35749E0-1DEE-476E-B4D5-117FFB2E8864}" type="presOf" srcId="{4E61B902-19A1-4498-A741-DB3E32542544}" destId="{6104C8DB-545F-4F7E-AE65-2101E9856D14}" srcOrd="0" destOrd="0" presId="urn:microsoft.com/office/officeart/2005/8/layout/vList5"/>
    <dgm:cxn modelId="{C01F1831-3AA7-47DB-A9F6-5EC5A2AD64AB}" srcId="{F6F5C878-8A23-4588-BB71-01FF880C3927}" destId="{3156A572-1B70-4166-B8E6-515AE5C3A965}" srcOrd="0" destOrd="0" parTransId="{6A50EF7F-E7F7-408F-9B9E-F23B3EED59A2}" sibTransId="{1AD737D3-28DE-42F9-80FD-B808A44F29F0}"/>
    <dgm:cxn modelId="{2AA6E7C8-CF7C-4F10-B167-AD3AFF838FE2}" srcId="{F6F5C878-8A23-4588-BB71-01FF880C3927}" destId="{7E857DC3-EA47-4373-B59D-50276F5F757A}" srcOrd="3" destOrd="0" parTransId="{6955CE1C-6A69-4FD9-8BC0-43F84C19DCA9}" sibTransId="{A1CCFDDD-73C8-4D10-94C6-DC3B40669FE5}"/>
    <dgm:cxn modelId="{D38281A5-318C-4CC1-BFED-DB07B29D7F33}" srcId="{4E61B902-19A1-4498-A741-DB3E32542544}" destId="{B547E5C4-21F3-448E-AC42-0AF3E6EEEB0A}" srcOrd="1" destOrd="0" parTransId="{D12C1445-FC4C-48D7-8C50-5378B984F89B}" sibTransId="{FE169C88-C117-4729-9BD5-2FB18A9D318F}"/>
    <dgm:cxn modelId="{394ACD7C-4DA0-4E4C-B9C3-3776296EC24D}" srcId="{54A5B535-EB98-4DF0-91E7-21201FDF57E3}" destId="{3C5ABD4C-C83A-441B-8D85-5305910A3F9B}" srcOrd="0" destOrd="0" parTransId="{E57D250F-8163-4058-8256-9EC195953AF9}" sibTransId="{7F71BCFB-88EF-44C2-AFF2-1444BFD9D0E6}"/>
    <dgm:cxn modelId="{D0EC9B0A-9A39-491D-BF7F-77ABE1FA4F79}" type="presOf" srcId="{98EBBD59-641A-447C-B33B-64D6EC7ECC74}" destId="{66632A4D-8D10-443F-BC6C-244F3A52F6F6}" srcOrd="0" destOrd="2" presId="urn:microsoft.com/office/officeart/2005/8/layout/vList5"/>
    <dgm:cxn modelId="{BACA3513-191D-4D76-AB6A-50A5D9B66BC8}" srcId="{F6F5C878-8A23-4588-BB71-01FF880C3927}" destId="{A14CC750-C6ED-4389-943A-EDC0D7AF4AE8}" srcOrd="1" destOrd="0" parTransId="{E9B35763-BBE3-4A1A-AC55-D602713BC645}" sibTransId="{048E96C4-427C-4212-8327-0289EE621D29}"/>
    <dgm:cxn modelId="{D350621B-3B44-45F1-8228-B7404AC7C159}" srcId="{FD6BC710-1816-4F80-8816-F12FEF594C7D}" destId="{54A5B535-EB98-4DF0-91E7-21201FDF57E3}" srcOrd="2" destOrd="0" parTransId="{7DD6F0C2-5031-480E-A67F-AEE5EC870F77}" sibTransId="{E47B388E-1DF8-4B4D-8D4A-E66FC0A15338}"/>
    <dgm:cxn modelId="{884AB5CF-9753-49BF-870D-FC946E5DC597}" type="presOf" srcId="{ACC021EF-9382-4529-BFD8-6C5F5C25FBD5}" destId="{674CB646-A9AA-4CCD-843A-DE697FF9EB67}" srcOrd="0" destOrd="2" presId="urn:microsoft.com/office/officeart/2005/8/layout/vList5"/>
    <dgm:cxn modelId="{2BD7A96F-5320-4EB9-B435-CFEDAE860E7B}" srcId="{FD6BC710-1816-4F80-8816-F12FEF594C7D}" destId="{4E61B902-19A1-4498-A741-DB3E32542544}" srcOrd="0" destOrd="0" parTransId="{1584C679-BECE-4D15-8CE7-523CF9CBC1BF}" sibTransId="{6F80CE17-202A-4A88-A638-59934C7DF0D1}"/>
    <dgm:cxn modelId="{2F1AC764-0936-4088-9F48-EBEF2962D9C6}" type="presOf" srcId="{FD6BC710-1816-4F80-8816-F12FEF594C7D}" destId="{4284D6F0-0DF0-45C3-86EE-2436D53939DD}" srcOrd="0" destOrd="0" presId="urn:microsoft.com/office/officeart/2005/8/layout/vList5"/>
    <dgm:cxn modelId="{A4F5F5B0-54F3-4B23-892D-43B91F90CBD9}" srcId="{4E61B902-19A1-4498-A741-DB3E32542544}" destId="{15F9C511-C18C-438C-A24A-7B72EA70D77C}" srcOrd="4" destOrd="0" parTransId="{36B1293D-E99C-46A5-80FD-46BE4803820C}" sibTransId="{1FB3C341-6FC3-47C2-AEF3-47A21CA3F711}"/>
    <dgm:cxn modelId="{3B1B0CF9-BC74-4BC2-BE45-AA4403AD28E1}" type="presOf" srcId="{54A5B535-EB98-4DF0-91E7-21201FDF57E3}" destId="{5F676133-980D-492C-ADFE-CD57381116DF}" srcOrd="0" destOrd="0" presId="urn:microsoft.com/office/officeart/2005/8/layout/vList5"/>
    <dgm:cxn modelId="{E2A414A1-3BDC-45D2-AFC2-7AC5620B3A63}" type="presOf" srcId="{15F9C511-C18C-438C-A24A-7B72EA70D77C}" destId="{66632A4D-8D10-443F-BC6C-244F3A52F6F6}" srcOrd="0" destOrd="4" presId="urn:microsoft.com/office/officeart/2005/8/layout/vList5"/>
    <dgm:cxn modelId="{08AD9D24-AADA-4DDE-8879-A51E2367F42E}" type="presOf" srcId="{C8366D7F-077F-41FD-A8FC-16970D337CC6}" destId="{A4E65898-3301-468D-B76E-677A901F3F67}" srcOrd="0" destOrd="2" presId="urn:microsoft.com/office/officeart/2005/8/layout/vList5"/>
    <dgm:cxn modelId="{AF39F033-D801-4EEC-9F52-7510E4E68BC3}" type="presOf" srcId="{3C5ABD4C-C83A-441B-8D85-5305910A3F9B}" destId="{674CB646-A9AA-4CCD-843A-DE697FF9EB67}" srcOrd="0" destOrd="0" presId="urn:microsoft.com/office/officeart/2005/8/layout/vList5"/>
    <dgm:cxn modelId="{ABAE22A8-17E4-4F82-9B47-BB91A4AFB760}" type="presOf" srcId="{B547E5C4-21F3-448E-AC42-0AF3E6EEEB0A}" destId="{66632A4D-8D10-443F-BC6C-244F3A52F6F6}" srcOrd="0" destOrd="1" presId="urn:microsoft.com/office/officeart/2005/8/layout/vList5"/>
    <dgm:cxn modelId="{9DE8A138-188E-43CF-81A6-CAE59B571A56}" srcId="{FD6BC710-1816-4F80-8816-F12FEF594C7D}" destId="{F6F5C878-8A23-4588-BB71-01FF880C3927}" srcOrd="1" destOrd="0" parTransId="{21F5FE9D-E4E9-49D7-A6A1-228C78C548F1}" sibTransId="{1DD6F555-C624-4293-B5BB-E56E0FB4FFFC}"/>
    <dgm:cxn modelId="{74067A66-254F-4626-B9FD-6D6C875AF182}" type="presOf" srcId="{F6F5C878-8A23-4588-BB71-01FF880C3927}" destId="{46FDDC80-274B-411E-B641-82EE612893A4}" srcOrd="0" destOrd="0" presId="urn:microsoft.com/office/officeart/2005/8/layout/vList5"/>
    <dgm:cxn modelId="{DF376583-51E4-4463-B9C4-9CD1C5D8B62C}" srcId="{4E61B902-19A1-4498-A741-DB3E32542544}" destId="{98EBBD59-641A-447C-B33B-64D6EC7ECC74}" srcOrd="2" destOrd="0" parTransId="{840B21AE-D65B-4A3C-9596-C50AB66DBB63}" sibTransId="{FE6B0070-896E-4D4D-8CB6-2C75B3A0DD36}"/>
    <dgm:cxn modelId="{D4C17708-DB9C-45D9-8F74-C594B8355EDD}" srcId="{4E61B902-19A1-4498-A741-DB3E32542544}" destId="{A45AEFAF-0D0D-40A0-B4E0-1BE6F5782DB0}" srcOrd="0" destOrd="0" parTransId="{0F73ADD4-0283-415B-B8B4-400742CF013E}" sibTransId="{6BBA4F2B-CF9D-4294-BCE4-A6492F0FAAEE}"/>
    <dgm:cxn modelId="{9967B972-7B66-4D55-9888-249F1491644A}" srcId="{54A5B535-EB98-4DF0-91E7-21201FDF57E3}" destId="{ACC021EF-9382-4529-BFD8-6C5F5C25FBD5}" srcOrd="2" destOrd="0" parTransId="{5DA0FA20-974A-4EF1-9D01-FDECC52D94DD}" sibTransId="{CB61D105-DF72-45A9-AE1C-40B5AFCDEBC7}"/>
    <dgm:cxn modelId="{A45FEC53-8FB4-4905-B7EA-09241FFFCCE7}" type="presOf" srcId="{A45AEFAF-0D0D-40A0-B4E0-1BE6F5782DB0}" destId="{66632A4D-8D10-443F-BC6C-244F3A52F6F6}" srcOrd="0" destOrd="0" presId="urn:microsoft.com/office/officeart/2005/8/layout/vList5"/>
    <dgm:cxn modelId="{0E94AFDD-EE21-4642-B6EF-17570C50F54D}" type="presOf" srcId="{3156A572-1B70-4166-B8E6-515AE5C3A965}" destId="{A4E65898-3301-468D-B76E-677A901F3F67}" srcOrd="0" destOrd="0" presId="urn:microsoft.com/office/officeart/2005/8/layout/vList5"/>
    <dgm:cxn modelId="{B1C8B894-3D0E-4559-B6D0-9ADA5C33AE5A}" type="presOf" srcId="{7E857DC3-EA47-4373-B59D-50276F5F757A}" destId="{A4E65898-3301-468D-B76E-677A901F3F67}" srcOrd="0" destOrd="3" presId="urn:microsoft.com/office/officeart/2005/8/layout/vList5"/>
    <dgm:cxn modelId="{FA5A196F-A85A-4C10-8839-2A7E6D753BFC}" srcId="{F6F5C878-8A23-4588-BB71-01FF880C3927}" destId="{C8366D7F-077F-41FD-A8FC-16970D337CC6}" srcOrd="2" destOrd="0" parTransId="{FDFE0998-A20C-416D-9812-CE7FD42FFD42}" sibTransId="{665E5BE0-0048-4CC8-ADCC-EB018FB25209}"/>
    <dgm:cxn modelId="{B7DF35CF-90AC-41CE-BE2C-620409A2D34F}" srcId="{4E61B902-19A1-4498-A741-DB3E32542544}" destId="{818A9880-EE1C-4F56-9052-AC79493DB84B}" srcOrd="3" destOrd="0" parTransId="{13DE483E-9C95-4C6B-AC06-875A034DCA72}" sibTransId="{92269BD8-C637-490A-BFEB-C0205E2FE2C7}"/>
    <dgm:cxn modelId="{E6EE5969-D433-4A11-ADDA-D98CDF6B025D}" srcId="{54A5B535-EB98-4DF0-91E7-21201FDF57E3}" destId="{61694C87-EFF6-481D-B745-FD7B6456497C}" srcOrd="1" destOrd="0" parTransId="{0A75187D-23A8-43B9-A9BB-938232CC9D96}" sibTransId="{ED9FA822-9D93-471F-98E4-196DA86E1A00}"/>
    <dgm:cxn modelId="{BBC19751-511B-419E-A2C5-51494C442E3A}" type="presOf" srcId="{61694C87-EFF6-481D-B745-FD7B6456497C}" destId="{674CB646-A9AA-4CCD-843A-DE697FF9EB67}" srcOrd="0" destOrd="1" presId="urn:microsoft.com/office/officeart/2005/8/layout/vList5"/>
    <dgm:cxn modelId="{D98BC41A-FF3A-4949-B2B0-F168885B6080}" type="presOf" srcId="{A14CC750-C6ED-4389-943A-EDC0D7AF4AE8}" destId="{A4E65898-3301-468D-B76E-677A901F3F67}" srcOrd="0" destOrd="1" presId="urn:microsoft.com/office/officeart/2005/8/layout/vList5"/>
    <dgm:cxn modelId="{E17B57B8-2774-43EB-AA7D-D0FDDCE6AC25}" type="presParOf" srcId="{4284D6F0-0DF0-45C3-86EE-2436D53939DD}" destId="{3EA05758-1700-4379-A382-E21379E4DCF7}" srcOrd="0" destOrd="0" presId="urn:microsoft.com/office/officeart/2005/8/layout/vList5"/>
    <dgm:cxn modelId="{77651A13-7AB8-409F-9C1D-8B3EE2868320}" type="presParOf" srcId="{3EA05758-1700-4379-A382-E21379E4DCF7}" destId="{6104C8DB-545F-4F7E-AE65-2101E9856D14}" srcOrd="0" destOrd="0" presId="urn:microsoft.com/office/officeart/2005/8/layout/vList5"/>
    <dgm:cxn modelId="{F5451D40-5028-4468-BAA8-E7321C4FBBB2}" type="presParOf" srcId="{3EA05758-1700-4379-A382-E21379E4DCF7}" destId="{66632A4D-8D10-443F-BC6C-244F3A52F6F6}" srcOrd="1" destOrd="0" presId="urn:microsoft.com/office/officeart/2005/8/layout/vList5"/>
    <dgm:cxn modelId="{AA3F463D-7149-4069-A1BD-C5969078D7DC}" type="presParOf" srcId="{4284D6F0-0DF0-45C3-86EE-2436D53939DD}" destId="{7121AB59-28FD-4B05-AF1D-3F3EB666872C}" srcOrd="1" destOrd="0" presId="urn:microsoft.com/office/officeart/2005/8/layout/vList5"/>
    <dgm:cxn modelId="{DBA28F72-30D4-4242-AC68-413BEECB2FAE}" type="presParOf" srcId="{4284D6F0-0DF0-45C3-86EE-2436D53939DD}" destId="{8E8513E3-8638-4A40-97F8-2541F42F6ABA}" srcOrd="2" destOrd="0" presId="urn:microsoft.com/office/officeart/2005/8/layout/vList5"/>
    <dgm:cxn modelId="{58EAE938-97AD-4D2D-A1AD-88BCF2741545}" type="presParOf" srcId="{8E8513E3-8638-4A40-97F8-2541F42F6ABA}" destId="{46FDDC80-274B-411E-B641-82EE612893A4}" srcOrd="0" destOrd="0" presId="urn:microsoft.com/office/officeart/2005/8/layout/vList5"/>
    <dgm:cxn modelId="{E00AD7AB-D2F4-4A31-8DBA-DEF5284BB15F}" type="presParOf" srcId="{8E8513E3-8638-4A40-97F8-2541F42F6ABA}" destId="{A4E65898-3301-468D-B76E-677A901F3F67}" srcOrd="1" destOrd="0" presId="urn:microsoft.com/office/officeart/2005/8/layout/vList5"/>
    <dgm:cxn modelId="{926604A3-C4BF-41FF-8447-AB512E4C7366}" type="presParOf" srcId="{4284D6F0-0DF0-45C3-86EE-2436D53939DD}" destId="{C3DBD5DF-EFCF-41D3-AADA-D95A946631E2}" srcOrd="3" destOrd="0" presId="urn:microsoft.com/office/officeart/2005/8/layout/vList5"/>
    <dgm:cxn modelId="{A27E7A1E-9B03-4044-A15E-F4B541110867}" type="presParOf" srcId="{4284D6F0-0DF0-45C3-86EE-2436D53939DD}" destId="{A4F763E9-74BA-44DE-82AB-D6CCF3EC4A3C}" srcOrd="4" destOrd="0" presId="urn:microsoft.com/office/officeart/2005/8/layout/vList5"/>
    <dgm:cxn modelId="{512B83D7-D869-40BA-BC26-069F52A8E734}" type="presParOf" srcId="{A4F763E9-74BA-44DE-82AB-D6CCF3EC4A3C}" destId="{5F676133-980D-492C-ADFE-CD57381116DF}" srcOrd="0" destOrd="0" presId="urn:microsoft.com/office/officeart/2005/8/layout/vList5"/>
    <dgm:cxn modelId="{8BD67447-CC2C-4001-89BE-4FA862F58694}" type="presParOf" srcId="{A4F763E9-74BA-44DE-82AB-D6CCF3EC4A3C}" destId="{674CB646-A9AA-4CCD-843A-DE697FF9EB6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04CB3A-8DA5-49D7-9555-3AB2829FD3FF}" type="doc">
      <dgm:prSet loTypeId="urn:microsoft.com/office/officeart/2005/8/layout/funnel1" loCatId="relationship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8DA62E4-D1D5-46F4-A506-B5C8FE12510F}">
      <dgm:prSet phldrT="[Text]" custT="1"/>
      <dgm:spPr/>
      <dgm:t>
        <a:bodyPr/>
        <a:lstStyle/>
        <a:p>
          <a:r>
            <a:rPr lang="en-US" sz="2400" dirty="0" smtClean="0"/>
            <a:t>Years of practice  </a:t>
          </a:r>
          <a:endParaRPr lang="en-US" sz="2400" dirty="0"/>
        </a:p>
      </dgm:t>
    </dgm:pt>
    <dgm:pt modelId="{942CEF6D-4725-4CC9-AEEA-629FABEEDEA5}" type="parTrans" cxnId="{1093BBD2-5917-4E38-AC0F-A972DE35C184}">
      <dgm:prSet/>
      <dgm:spPr/>
      <dgm:t>
        <a:bodyPr/>
        <a:lstStyle/>
        <a:p>
          <a:endParaRPr lang="en-US"/>
        </a:p>
      </dgm:t>
    </dgm:pt>
    <dgm:pt modelId="{3F3445DC-5AD5-4381-BA48-7C960CA6F787}" type="sibTrans" cxnId="{1093BBD2-5917-4E38-AC0F-A972DE35C184}">
      <dgm:prSet/>
      <dgm:spPr/>
      <dgm:t>
        <a:bodyPr/>
        <a:lstStyle/>
        <a:p>
          <a:endParaRPr lang="en-US"/>
        </a:p>
      </dgm:t>
    </dgm:pt>
    <dgm:pt modelId="{DB8AD114-D1E1-4B96-B3A1-74FDD728E644}">
      <dgm:prSet phldrT="[Text]" custT="1"/>
      <dgm:spPr/>
      <dgm:t>
        <a:bodyPr/>
        <a:lstStyle/>
        <a:p>
          <a:r>
            <a:rPr lang="en-US" sz="2400" dirty="0" smtClean="0"/>
            <a:t>Past experience</a:t>
          </a:r>
          <a:endParaRPr lang="en-US" sz="2400" dirty="0"/>
        </a:p>
      </dgm:t>
    </dgm:pt>
    <dgm:pt modelId="{CF42C7AC-065B-403F-84B8-B4290C24EDA4}" type="parTrans" cxnId="{D7A58449-2256-469E-B1B5-5F079D33988D}">
      <dgm:prSet/>
      <dgm:spPr/>
      <dgm:t>
        <a:bodyPr/>
        <a:lstStyle/>
        <a:p>
          <a:endParaRPr lang="en-US"/>
        </a:p>
      </dgm:t>
    </dgm:pt>
    <dgm:pt modelId="{CCCE378E-95F2-4850-8137-92EF7E3F923C}" type="sibTrans" cxnId="{D7A58449-2256-469E-B1B5-5F079D33988D}">
      <dgm:prSet/>
      <dgm:spPr/>
      <dgm:t>
        <a:bodyPr/>
        <a:lstStyle/>
        <a:p>
          <a:endParaRPr lang="en-US"/>
        </a:p>
      </dgm:t>
    </dgm:pt>
    <dgm:pt modelId="{7E7BCCD9-03B2-42CE-B97E-0C41EF528E89}">
      <dgm:prSet phldrT="[Text]" custT="1"/>
      <dgm:spPr/>
      <dgm:t>
        <a:bodyPr/>
        <a:lstStyle/>
        <a:p>
          <a:r>
            <a:rPr lang="en-US" sz="2400" dirty="0" smtClean="0"/>
            <a:t>Education </a:t>
          </a:r>
          <a:endParaRPr lang="en-US" sz="2400" dirty="0"/>
        </a:p>
      </dgm:t>
    </dgm:pt>
    <dgm:pt modelId="{627994B1-3083-4C6C-9F7F-F749FB4B4742}" type="parTrans" cxnId="{123D1119-CCD8-4CEE-9316-38F450D5A3EF}">
      <dgm:prSet/>
      <dgm:spPr/>
      <dgm:t>
        <a:bodyPr/>
        <a:lstStyle/>
        <a:p>
          <a:endParaRPr lang="en-US"/>
        </a:p>
      </dgm:t>
    </dgm:pt>
    <dgm:pt modelId="{DA14F4B1-C2A9-4BCD-904F-C3227E678A55}" type="sibTrans" cxnId="{123D1119-CCD8-4CEE-9316-38F450D5A3EF}">
      <dgm:prSet/>
      <dgm:spPr/>
      <dgm:t>
        <a:bodyPr/>
        <a:lstStyle/>
        <a:p>
          <a:endParaRPr lang="en-US"/>
        </a:p>
      </dgm:t>
    </dgm:pt>
    <dgm:pt modelId="{CC7FF8EC-51DF-497D-8CB7-A882CB03BE16}">
      <dgm:prSet phldrT="[Text]" custT="1"/>
      <dgm:spPr/>
      <dgm:t>
        <a:bodyPr/>
        <a:lstStyle/>
        <a:p>
          <a:r>
            <a:rPr lang="en-US" sz="3600" b="1" dirty="0" smtClean="0">
              <a:latin typeface="Bodoni MT Black" pitchFamily="18" charset="0"/>
            </a:rPr>
            <a:t>Expert PHNs</a:t>
          </a:r>
          <a:endParaRPr lang="en-US" sz="3600" b="1" dirty="0">
            <a:latin typeface="Bodoni MT Black" pitchFamily="18" charset="0"/>
          </a:endParaRPr>
        </a:p>
      </dgm:t>
    </dgm:pt>
    <dgm:pt modelId="{565562E0-16C2-4ABB-A721-7A265B7A0C39}" type="parTrans" cxnId="{DE5AF6AC-034E-4030-9F9E-21AAD8643920}">
      <dgm:prSet/>
      <dgm:spPr/>
      <dgm:t>
        <a:bodyPr/>
        <a:lstStyle/>
        <a:p>
          <a:endParaRPr lang="en-US"/>
        </a:p>
      </dgm:t>
    </dgm:pt>
    <dgm:pt modelId="{7FE37F6B-FF70-4F2E-8337-1D557E4DF0E4}" type="sibTrans" cxnId="{DE5AF6AC-034E-4030-9F9E-21AAD8643920}">
      <dgm:prSet/>
      <dgm:spPr/>
      <dgm:t>
        <a:bodyPr/>
        <a:lstStyle/>
        <a:p>
          <a:endParaRPr lang="en-US"/>
        </a:p>
      </dgm:t>
    </dgm:pt>
    <dgm:pt modelId="{9A615F20-3F8A-4FC7-8206-6B63D535D228}" type="pres">
      <dgm:prSet presAssocID="{D004CB3A-8DA5-49D7-9555-3AB2829FD3F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967B21-818B-4F08-95C5-E78E292DC11E}" type="pres">
      <dgm:prSet presAssocID="{D004CB3A-8DA5-49D7-9555-3AB2829FD3FF}" presName="ellipse" presStyleLbl="trBgShp" presStyleIdx="0" presStyleCnt="1" custScaleX="110560"/>
      <dgm:spPr/>
    </dgm:pt>
    <dgm:pt modelId="{20AAB2CF-5146-407D-967D-196145CC3C0D}" type="pres">
      <dgm:prSet presAssocID="{D004CB3A-8DA5-49D7-9555-3AB2829FD3FF}" presName="arrow1" presStyleLbl="fgShp" presStyleIdx="0" presStyleCnt="1"/>
      <dgm:spPr/>
    </dgm:pt>
    <dgm:pt modelId="{7F0F16F3-5CFE-4615-B2D6-892D7881F423}" type="pres">
      <dgm:prSet presAssocID="{D004CB3A-8DA5-49D7-9555-3AB2829FD3FF}" presName="rectangle" presStyleLbl="revTx" presStyleIdx="0" presStyleCnt="1" custScaleX="136046" custScaleY="89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4CF6A-4DB7-4208-B573-A0D62F9CE4E4}" type="pres">
      <dgm:prSet presAssocID="{DB8AD114-D1E1-4B96-B3A1-74FDD728E644}" presName="item1" presStyleLbl="node1" presStyleIdx="0" presStyleCnt="3" custScaleX="134908" custScaleY="109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3630C-8D47-4383-9D70-B8296B3AEC09}" type="pres">
      <dgm:prSet presAssocID="{7E7BCCD9-03B2-42CE-B97E-0C41EF528E89}" presName="item2" presStyleLbl="node1" presStyleIdx="1" presStyleCnt="3" custScaleX="141152" custScaleY="122277" custLinFactNeighborX="0" custLinFactNeighborY="-197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60EE1-A88D-40C3-B9EB-60E4E9B4924A}" type="pres">
      <dgm:prSet presAssocID="{CC7FF8EC-51DF-497D-8CB7-A882CB03BE16}" presName="item3" presStyleLbl="node1" presStyleIdx="2" presStyleCnt="3" custScaleX="128477" custScaleY="126596" custLinFactNeighborX="17945" custLinFactNeighborY="6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AF779-00E6-49E3-A180-1C66D98090E5}" type="pres">
      <dgm:prSet presAssocID="{D004CB3A-8DA5-49D7-9555-3AB2829FD3FF}" presName="funnel" presStyleLbl="trAlignAcc1" presStyleIdx="0" presStyleCnt="1" custScaleX="110053"/>
      <dgm:spPr/>
    </dgm:pt>
  </dgm:ptLst>
  <dgm:cxnLst>
    <dgm:cxn modelId="{E1528B6B-6B6D-47A9-8E37-F8EB19E74B1C}" type="presOf" srcId="{D004CB3A-8DA5-49D7-9555-3AB2829FD3FF}" destId="{9A615F20-3F8A-4FC7-8206-6B63D535D228}" srcOrd="0" destOrd="0" presId="urn:microsoft.com/office/officeart/2005/8/layout/funnel1"/>
    <dgm:cxn modelId="{CB985B4F-9458-4269-8558-1EC0873D38B5}" type="presOf" srcId="{7E7BCCD9-03B2-42CE-B97E-0C41EF528E89}" destId="{D244CF6A-4DB7-4208-B573-A0D62F9CE4E4}" srcOrd="0" destOrd="0" presId="urn:microsoft.com/office/officeart/2005/8/layout/funnel1"/>
    <dgm:cxn modelId="{06C375DE-A62E-4FDB-B382-62B6C1D98B8C}" type="presOf" srcId="{28DA62E4-D1D5-46F4-A506-B5C8FE12510F}" destId="{86760EE1-A88D-40C3-B9EB-60E4E9B4924A}" srcOrd="0" destOrd="0" presId="urn:microsoft.com/office/officeart/2005/8/layout/funnel1"/>
    <dgm:cxn modelId="{123D1119-CCD8-4CEE-9316-38F450D5A3EF}" srcId="{D004CB3A-8DA5-49D7-9555-3AB2829FD3FF}" destId="{7E7BCCD9-03B2-42CE-B97E-0C41EF528E89}" srcOrd="2" destOrd="0" parTransId="{627994B1-3083-4C6C-9F7F-F749FB4B4742}" sibTransId="{DA14F4B1-C2A9-4BCD-904F-C3227E678A55}"/>
    <dgm:cxn modelId="{D7A58449-2256-469E-B1B5-5F079D33988D}" srcId="{D004CB3A-8DA5-49D7-9555-3AB2829FD3FF}" destId="{DB8AD114-D1E1-4B96-B3A1-74FDD728E644}" srcOrd="1" destOrd="0" parTransId="{CF42C7AC-065B-403F-84B8-B4290C24EDA4}" sibTransId="{CCCE378E-95F2-4850-8137-92EF7E3F923C}"/>
    <dgm:cxn modelId="{DE5AF6AC-034E-4030-9F9E-21AAD8643920}" srcId="{D004CB3A-8DA5-49D7-9555-3AB2829FD3FF}" destId="{CC7FF8EC-51DF-497D-8CB7-A882CB03BE16}" srcOrd="3" destOrd="0" parTransId="{565562E0-16C2-4ABB-A721-7A265B7A0C39}" sibTransId="{7FE37F6B-FF70-4F2E-8337-1D557E4DF0E4}"/>
    <dgm:cxn modelId="{1093BBD2-5917-4E38-AC0F-A972DE35C184}" srcId="{D004CB3A-8DA5-49D7-9555-3AB2829FD3FF}" destId="{28DA62E4-D1D5-46F4-A506-B5C8FE12510F}" srcOrd="0" destOrd="0" parTransId="{942CEF6D-4725-4CC9-AEEA-629FABEEDEA5}" sibTransId="{3F3445DC-5AD5-4381-BA48-7C960CA6F787}"/>
    <dgm:cxn modelId="{44466033-C0CD-4F08-8644-DD29B059AB93}" type="presOf" srcId="{CC7FF8EC-51DF-497D-8CB7-A882CB03BE16}" destId="{7F0F16F3-5CFE-4615-B2D6-892D7881F423}" srcOrd="0" destOrd="0" presId="urn:microsoft.com/office/officeart/2005/8/layout/funnel1"/>
    <dgm:cxn modelId="{8A7A6266-1262-4646-BA85-D5BA97A466BE}" type="presOf" srcId="{DB8AD114-D1E1-4B96-B3A1-74FDD728E644}" destId="{9433630C-8D47-4383-9D70-B8296B3AEC09}" srcOrd="0" destOrd="0" presId="urn:microsoft.com/office/officeart/2005/8/layout/funnel1"/>
    <dgm:cxn modelId="{65C46BE3-89E9-46F4-8AAD-27DE994F7DCB}" type="presParOf" srcId="{9A615F20-3F8A-4FC7-8206-6B63D535D228}" destId="{BE967B21-818B-4F08-95C5-E78E292DC11E}" srcOrd="0" destOrd="0" presId="urn:microsoft.com/office/officeart/2005/8/layout/funnel1"/>
    <dgm:cxn modelId="{BD174C89-3579-4494-824E-C356B57E9DF9}" type="presParOf" srcId="{9A615F20-3F8A-4FC7-8206-6B63D535D228}" destId="{20AAB2CF-5146-407D-967D-196145CC3C0D}" srcOrd="1" destOrd="0" presId="urn:microsoft.com/office/officeart/2005/8/layout/funnel1"/>
    <dgm:cxn modelId="{3CF6E060-7FC4-42A8-83A8-52F3D450BCA0}" type="presParOf" srcId="{9A615F20-3F8A-4FC7-8206-6B63D535D228}" destId="{7F0F16F3-5CFE-4615-B2D6-892D7881F423}" srcOrd="2" destOrd="0" presId="urn:microsoft.com/office/officeart/2005/8/layout/funnel1"/>
    <dgm:cxn modelId="{FFB1FA34-F7B3-482F-869A-48C2A4571B58}" type="presParOf" srcId="{9A615F20-3F8A-4FC7-8206-6B63D535D228}" destId="{D244CF6A-4DB7-4208-B573-A0D62F9CE4E4}" srcOrd="3" destOrd="0" presId="urn:microsoft.com/office/officeart/2005/8/layout/funnel1"/>
    <dgm:cxn modelId="{E80B0801-D918-40AD-942C-626E748E16C1}" type="presParOf" srcId="{9A615F20-3F8A-4FC7-8206-6B63D535D228}" destId="{9433630C-8D47-4383-9D70-B8296B3AEC09}" srcOrd="4" destOrd="0" presId="urn:microsoft.com/office/officeart/2005/8/layout/funnel1"/>
    <dgm:cxn modelId="{DFBE8171-F420-4C5D-8E00-BCC61B351E58}" type="presParOf" srcId="{9A615F20-3F8A-4FC7-8206-6B63D535D228}" destId="{86760EE1-A88D-40C3-B9EB-60E4E9B4924A}" srcOrd="5" destOrd="0" presId="urn:microsoft.com/office/officeart/2005/8/layout/funnel1"/>
    <dgm:cxn modelId="{522607A6-9774-4F13-BD62-664EC717D522}" type="presParOf" srcId="{9A615F20-3F8A-4FC7-8206-6B63D535D228}" destId="{F9DAF779-00E6-49E3-A180-1C66D98090E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8313"/>
          </a:xfrm>
          <a:prstGeom prst="rect">
            <a:avLst/>
          </a:prstGeom>
        </p:spPr>
        <p:txBody>
          <a:bodyPr vert="horz" lIns="93854" tIns="46927" rIns="93854" bIns="469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8313"/>
          </a:xfrm>
          <a:prstGeom prst="rect">
            <a:avLst/>
          </a:prstGeom>
        </p:spPr>
        <p:txBody>
          <a:bodyPr vert="horz" lIns="93854" tIns="46927" rIns="93854" bIns="469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031DDB-E463-4D13-89B3-DCF054923BF8}" type="datetimeFigureOut">
              <a:rPr lang="en-US"/>
              <a:pPr>
                <a:defRPr/>
              </a:pPr>
              <a:t>12/6/2011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55938" cy="468313"/>
          </a:xfrm>
          <a:prstGeom prst="rect">
            <a:avLst/>
          </a:prstGeom>
        </p:spPr>
        <p:txBody>
          <a:bodyPr vert="horz" lIns="93854" tIns="46927" rIns="93854" bIns="469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902700"/>
            <a:ext cx="3055937" cy="468313"/>
          </a:xfrm>
          <a:prstGeom prst="rect">
            <a:avLst/>
          </a:prstGeom>
        </p:spPr>
        <p:txBody>
          <a:bodyPr vert="horz" lIns="93854" tIns="46927" rIns="93854" bIns="4692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2089F7-82B1-42C5-8AA9-DAE873FE45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8313"/>
          </a:xfrm>
          <a:prstGeom prst="rect">
            <a:avLst/>
          </a:prstGeom>
        </p:spPr>
        <p:txBody>
          <a:bodyPr vert="horz" lIns="93854" tIns="46927" rIns="93854" bIns="469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8313"/>
          </a:xfrm>
          <a:prstGeom prst="rect">
            <a:avLst/>
          </a:prstGeom>
        </p:spPr>
        <p:txBody>
          <a:bodyPr vert="horz" lIns="93854" tIns="46927" rIns="93854" bIns="469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CB07B7-3A14-42C6-AA9E-32964D6D3AF4}" type="datetimeFigureOut">
              <a:rPr lang="en-US"/>
              <a:pPr>
                <a:defRPr/>
              </a:pPr>
              <a:t>12/6/2011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54" tIns="46927" rIns="93854" bIns="4692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51350"/>
            <a:ext cx="5643563" cy="4217988"/>
          </a:xfrm>
          <a:prstGeom prst="rect">
            <a:avLst/>
          </a:prstGeom>
        </p:spPr>
        <p:txBody>
          <a:bodyPr vert="horz" lIns="93854" tIns="46927" rIns="93854" bIns="4692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55938" cy="468313"/>
          </a:xfrm>
          <a:prstGeom prst="rect">
            <a:avLst/>
          </a:prstGeom>
        </p:spPr>
        <p:txBody>
          <a:bodyPr vert="horz" lIns="93854" tIns="46927" rIns="93854" bIns="469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902700"/>
            <a:ext cx="3055937" cy="468313"/>
          </a:xfrm>
          <a:prstGeom prst="rect">
            <a:avLst/>
          </a:prstGeom>
        </p:spPr>
        <p:txBody>
          <a:bodyPr vert="horz" lIns="93854" tIns="46927" rIns="93854" bIns="4692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455376-5A5A-4A66-8826-75055E5409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B1BD01-3A4A-4D1A-A247-AC421FB29B2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7CA366-C685-43B4-BD60-F78FA17DFC0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19C4AF-2ABE-40EC-AE6F-7139EE9F02D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95CA0D-DB8C-4D25-927E-ECF1D0A96F8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8B5C4F-CE0F-4033-9889-4398ED25AD0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 </a:t>
            </a:r>
            <a:endParaRPr lang="en-US" smtClean="0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722F28-7C7D-4869-8C9A-474FEB0D2A4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US" sz="1100" smtClean="0"/>
          </a:p>
          <a:p>
            <a:pPr>
              <a:lnSpc>
                <a:spcPct val="80000"/>
              </a:lnSpc>
            </a:pPr>
            <a:endParaRPr lang="en-US" sz="1000" smtClean="0"/>
          </a:p>
          <a:p>
            <a:pPr>
              <a:lnSpc>
                <a:spcPct val="80000"/>
              </a:lnSpc>
            </a:pPr>
            <a:endParaRPr lang="en-US" sz="11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01CA20-4F05-4EFA-B6DC-773D3D99472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ABFF04-E3A3-4F0B-8C1F-2E10D614614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B8430B-1197-4A3D-865F-0953348473A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E36A99-7166-4352-9663-B9A0E7701A9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95738" y="8902700"/>
            <a:ext cx="3055937" cy="468313"/>
          </a:xfrm>
          <a:prstGeom prst="rect">
            <a:avLst/>
          </a:prstGeom>
          <a:noFill/>
        </p:spPr>
        <p:txBody>
          <a:bodyPr lIns="93854" tIns="46927" rIns="93854" bIns="46927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68048B2-1F06-464C-9ADB-E0E1EA19D24C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6081A-8E89-4554-8B13-7199E826A3B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7544F5-EBB1-428B-A018-60684BF5F31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01DD3B-2B58-47E6-8B75-AE7EDB956C6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F922F7-00E6-4F89-825F-5D1C8A5D540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en-US" smtClean="0"/>
              <a:t>                                      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95738" y="8902700"/>
            <a:ext cx="3055937" cy="468313"/>
          </a:xfrm>
          <a:prstGeom prst="rect">
            <a:avLst/>
          </a:prstGeom>
          <a:noFill/>
        </p:spPr>
        <p:txBody>
          <a:bodyPr lIns="93854" tIns="46927" rIns="93854" bIns="46927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607D689-A716-4A94-AC06-FC1CBEC659DD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E26FC0-5CFB-4A53-89FA-70D2F152B67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BD4A88-3C77-48B1-B395-BADA9B5BF63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                        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95738" y="8902700"/>
            <a:ext cx="3055937" cy="468313"/>
          </a:xfrm>
          <a:prstGeom prst="rect">
            <a:avLst/>
          </a:prstGeom>
          <a:noFill/>
        </p:spPr>
        <p:txBody>
          <a:bodyPr lIns="93854" tIns="46927" rIns="93854" bIns="46927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D357C2F-DB9D-4165-B2D5-D040322E4AEA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US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                        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95738" y="8902700"/>
            <a:ext cx="3055937" cy="468313"/>
          </a:xfrm>
          <a:prstGeom prst="rect">
            <a:avLst/>
          </a:prstGeom>
          <a:noFill/>
        </p:spPr>
        <p:txBody>
          <a:bodyPr lIns="93854" tIns="46927" rIns="93854" bIns="46927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3598DB0-B002-4BAD-B225-2A42602B7544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en-US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7404C8-D8DA-438B-9275-2027882E920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703263"/>
            <a:ext cx="4686300" cy="35147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                    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703263"/>
            <a:ext cx="4686300" cy="35147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                        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0CACD-002F-4F4B-8317-8716BB0BAD9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C8727-ECCA-491C-A99A-27630BD72E8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                      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                  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                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               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                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                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282B9B-3BEB-4F75-B335-522E60F91352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296F91-0A9C-4647-91C6-96CAFE4C704A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i="1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i="1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509B69-51D1-4FE8-B05E-A5CE604C784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380512-7CE8-484D-A2E9-7C8A178290A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88F96F-CB4A-44B7-A975-AC46FF3EC86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5A326C-B014-4BFD-A8FE-4E21AF8BFF3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1C495-6D2C-49EA-8C21-1F6E04B912A2}" type="datetimeFigureOut">
              <a:rPr lang="en-US"/>
              <a:pPr>
                <a:defRPr/>
              </a:pPr>
              <a:t>12/6/2011</a:t>
            </a:fld>
            <a:endParaRPr lang="en-US" dirty="0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B20C5-9EC6-44CD-A2A2-CF4695FAFCC6}" type="datetimeFigureOut">
              <a:rPr lang="en-US"/>
              <a:pPr>
                <a:defRPr/>
              </a:pPr>
              <a:t>12/6/2011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E98F4-F67B-436F-B057-401AF300D5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83A31-EA03-4FD1-84DB-B0070A4254C9}" type="datetimeFigureOut">
              <a:rPr lang="en-US"/>
              <a:pPr>
                <a:defRPr/>
              </a:pPr>
              <a:t>12/6/2011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6DD05-1C63-4875-AE62-89B27F0258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8"/>
            <a:ext cx="8229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80542-7C25-47D8-9AD8-5F30FD1CE716}" type="datetimeFigureOut">
              <a:rPr lang="en-US"/>
              <a:pPr>
                <a:defRPr/>
              </a:pPr>
              <a:t>12/6/2011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79F15-7FA4-4FC1-A82B-B71477C684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4D0AF-83C2-4FAC-93C4-C47F06764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C0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AFD0B-9EE0-475B-A365-09972BF1804E}" type="datetimeFigureOut">
              <a:rPr lang="en-US"/>
              <a:pPr>
                <a:defRPr/>
              </a:pPr>
              <a:t>12/6/2011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7EF40-4551-46A9-8EB9-2C1B2000C4E2}" type="datetimeFigureOut">
              <a:rPr lang="en-US"/>
              <a:pPr>
                <a:defRPr/>
              </a:pPr>
              <a:t>12/6/2011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19E70-7DBC-4F9A-A227-63C5A90BB6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E9BBB-843B-4167-A19A-CCB172A425CE}" type="datetimeFigureOut">
              <a:rPr lang="en-US"/>
              <a:pPr>
                <a:defRPr/>
              </a:pPr>
              <a:t>12/6/2011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A6806-1C3A-49F1-A986-4F2E0C4C9F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E470E-88D3-4D04-A8B0-307D7456CA44}" type="datetimeFigureOut">
              <a:rPr lang="en-US"/>
              <a:pPr>
                <a:defRPr/>
              </a:pPr>
              <a:t>12/6/2011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26899-8145-427B-863A-0D3D9223D1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DEF9-7532-4440-8B3E-84AF5F891C89}" type="datetimeFigureOut">
              <a:rPr lang="en-US"/>
              <a:pPr>
                <a:defRPr/>
              </a:pPr>
              <a:t>12/6/2011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319F1-90F5-4C3E-8CCB-22D555AAEC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2D1A8-E20D-4784-BFFA-C5C55DAC5CD0}" type="datetimeFigureOut">
              <a:rPr lang="en-US"/>
              <a:pPr>
                <a:defRPr/>
              </a:pPr>
              <a:t>12/6/2011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9BA93-D04E-4B23-8968-B12878CE7E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D9581-F440-4CA3-BE67-C1403BDB889A}" type="datetimeFigureOut">
              <a:rPr lang="en-US"/>
              <a:pPr>
                <a:defRPr/>
              </a:pPr>
              <a:t>12/6/2011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4C83F-F59D-40FD-9BC0-4270A3F807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F1DE4-E0DA-4DD8-B848-FCBD3F276540}" type="datetimeFigureOut">
              <a:rPr lang="en-US"/>
              <a:pPr>
                <a:defRPr/>
              </a:pPr>
              <a:t>12/6/2011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5F954-7459-4A91-8B1F-FF8B689BCA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217963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F7A3E9-3CE1-4101-BBB7-DB2439C96377}" type="datetimeFigureOut">
              <a:rPr lang="en-US"/>
              <a:pPr>
                <a:defRPr/>
              </a:pPr>
              <a:t>12/6/2011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5EECE6-1D68-401B-82C6-A2309D876B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75" r:id="rId4"/>
    <p:sldLayoutId id="2147483776" r:id="rId5"/>
    <p:sldLayoutId id="2147483777" r:id="rId6"/>
    <p:sldLayoutId id="2147483778" r:id="rId7"/>
    <p:sldLayoutId id="2147483785" r:id="rId8"/>
    <p:sldLayoutId id="2147483786" r:id="rId9"/>
    <p:sldLayoutId id="2147483779" r:id="rId10"/>
    <p:sldLayoutId id="2147483780" r:id="rId11"/>
    <p:sldLayoutId id="2147483781" r:id="rId12"/>
    <p:sldLayoutId id="214748378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9pPr>
    </p:titleStyle>
    <p:bodyStyle>
      <a:lvl1pPr marL="319088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73050" algn="l" rtl="0" eaLnBrk="0" fontAlgn="base" hangingPunct="0">
        <a:spcBef>
          <a:spcPct val="20000"/>
        </a:spcBef>
        <a:spcAft>
          <a:spcPct val="0"/>
        </a:spcAft>
        <a:buClr>
          <a:srgbClr val="FF953E"/>
        </a:buClr>
        <a:buFont typeface="Wingdings 2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28600" algn="l" rtl="0" eaLnBrk="0" fontAlgn="base" hangingPunct="0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5" Type="http://schemas.openxmlformats.org/officeDocument/2006/relationships/image" Target="../media/image4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228600"/>
            <a:ext cx="1524000" cy="1536095"/>
          </a:xfrm>
          <a:prstGeom prst="rect">
            <a:avLst/>
          </a:prstGeom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4648200" y="5842000"/>
            <a:ext cx="403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American Public Health Association </a:t>
            </a:r>
          </a:p>
          <a:p>
            <a:r>
              <a:rPr lang="en-US"/>
              <a:t>November 2, 2011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685800" y="2024063"/>
            <a:ext cx="79248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rgbClr val="FFFF00"/>
                </a:solidFill>
                <a:latin typeface="Constantia" pitchFamily="18" charset="0"/>
              </a:rPr>
              <a:t>Public Health Nursing Workforce</a:t>
            </a:r>
            <a:r>
              <a:rPr lang="en-US" sz="4400">
                <a:latin typeface="Corbel" pitchFamily="34" charset="0"/>
              </a:rPr>
              <a:t>: </a:t>
            </a:r>
          </a:p>
          <a:p>
            <a:pPr algn="ctr"/>
            <a:r>
              <a:rPr lang="en-US" sz="3600">
                <a:latin typeface="Corbel" pitchFamily="34" charset="0"/>
              </a:rPr>
              <a:t>Looking toward and planning for the future</a:t>
            </a:r>
          </a:p>
        </p:txBody>
      </p:sp>
      <p:pic>
        <p:nvPicPr>
          <p:cNvPr id="17412" name="Picture 17" descr="Public-Health-Nurs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540250"/>
            <a:ext cx="2362200" cy="1703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457200"/>
            <a:ext cx="8229600" cy="1066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/>
              <a:t>MA PHN Profile</a:t>
            </a:r>
            <a:endParaRPr lang="en-US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MAPHN 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429000"/>
            <a:ext cx="2590800" cy="1943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 descr="MAPHN 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1676400"/>
            <a:ext cx="2641600" cy="1981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 descr="MAPHN 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3276600"/>
            <a:ext cx="2743200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705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609600" y="838200"/>
            <a:ext cx="8229600" cy="5334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4400" dirty="0" smtClean="0"/>
              <a:t>MA PHN Average Age</a:t>
            </a:r>
            <a:endParaRPr lang="en-US" sz="4400" dirty="0" smtClean="0">
              <a:ln>
                <a:noFill/>
              </a:ln>
              <a:effectLst/>
            </a:endParaRPr>
          </a:p>
        </p:txBody>
      </p:sp>
      <p:graphicFrame>
        <p:nvGraphicFramePr>
          <p:cNvPr id="80916" name="Object 20"/>
          <p:cNvGraphicFramePr>
            <a:graphicFrameLocks noGrp="1"/>
          </p:cNvGraphicFramePr>
          <p:nvPr>
            <p:ph idx="4294967295"/>
          </p:nvPr>
        </p:nvGraphicFramePr>
        <p:xfrm>
          <a:off x="1143000" y="1524000"/>
          <a:ext cx="7086600" cy="4953000"/>
        </p:xfrm>
        <a:graphic>
          <a:graphicData uri="http://schemas.openxmlformats.org/presentationml/2006/ole">
            <p:oleObj spid="_x0000_s80916" name="Chart" r:id="rId4" imgW="7084166" imgH="4956478" progId="Excel.Sheet.8">
              <p:embed/>
            </p:oleObj>
          </a:graphicData>
        </a:graphic>
      </p:graphicFrame>
      <p:sp>
        <p:nvSpPr>
          <p:cNvPr id="80918" name="TextBox 1"/>
          <p:cNvSpPr txBox="1">
            <a:spLocks noChangeArrowheads="1"/>
          </p:cNvSpPr>
          <p:nvPr/>
        </p:nvSpPr>
        <p:spPr bwMode="auto">
          <a:xfrm>
            <a:off x="5486400" y="6324600"/>
            <a:ext cx="3200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HRSA 2010 The Registered Nurse Population Survey</a:t>
            </a:r>
          </a:p>
          <a:p>
            <a:endParaRPr lang="en-US" sz="1400"/>
          </a:p>
        </p:txBody>
      </p:sp>
    </p:spTree>
  </p:cSld>
  <p:clrMapOvr>
    <a:masterClrMapping/>
  </p:clrMapOvr>
  <p:transition advTm="1329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381000" y="381000"/>
            <a:ext cx="8610600" cy="838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4400" dirty="0" smtClean="0"/>
              <a:t>Percent of MA PHNs &gt;50 yrs and older</a:t>
            </a:r>
            <a:endParaRPr lang="en-US" dirty="0" smtClean="0">
              <a:ln>
                <a:noFill/>
              </a:ln>
              <a:effectLst/>
            </a:endParaRPr>
          </a:p>
        </p:txBody>
      </p:sp>
      <p:graphicFrame>
        <p:nvGraphicFramePr>
          <p:cNvPr id="81940" name="Object 20"/>
          <p:cNvGraphicFramePr>
            <a:graphicFrameLocks noGrp="1"/>
          </p:cNvGraphicFramePr>
          <p:nvPr>
            <p:ph idx="4294967295"/>
          </p:nvPr>
        </p:nvGraphicFramePr>
        <p:xfrm>
          <a:off x="377825" y="1684338"/>
          <a:ext cx="8053388" cy="4165600"/>
        </p:xfrm>
        <a:graphic>
          <a:graphicData uri="http://schemas.openxmlformats.org/presentationml/2006/ole">
            <p:oleObj spid="_x0000_s81940" r:id="rId4" imgW="8053514" imgH="4170025" progId="Excel.Chart.8">
              <p:embed/>
            </p:oleObj>
          </a:graphicData>
        </a:graphic>
      </p:graphicFrame>
    </p:spTree>
  </p:cSld>
  <p:clrMapOvr>
    <a:masterClrMapping/>
  </p:clrMapOvr>
  <p:transition advTm="3046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457200" y="304800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MA PHNs Educational Level</a:t>
            </a:r>
            <a:endParaRPr lang="en-US" dirty="0" smtClean="0">
              <a:ln>
                <a:noFill/>
              </a:ln>
              <a:effectLst/>
            </a:endParaRPr>
          </a:p>
        </p:txBody>
      </p:sp>
      <p:graphicFrame>
        <p:nvGraphicFramePr>
          <p:cNvPr id="82964" name="Object 20"/>
          <p:cNvGraphicFramePr>
            <a:graphicFrameLocks noGrp="1"/>
          </p:cNvGraphicFramePr>
          <p:nvPr>
            <p:ph idx="4294967295"/>
          </p:nvPr>
        </p:nvGraphicFramePr>
        <p:xfrm>
          <a:off x="457200" y="1905000"/>
          <a:ext cx="8229600" cy="4313238"/>
        </p:xfrm>
        <a:graphic>
          <a:graphicData uri="http://schemas.openxmlformats.org/presentationml/2006/ole">
            <p:oleObj spid="_x0000_s82964" r:id="rId4" imgW="8230313" imgH="4310246" progId="Excel.Chart.8">
              <p:embed/>
            </p:oleObj>
          </a:graphicData>
        </a:graphic>
      </p:graphicFrame>
    </p:spTree>
  </p:cSld>
  <p:clrMapOvr>
    <a:masterClrMapping/>
  </p:clrMapOvr>
  <p:transition advTm="2853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457200" y="533400"/>
            <a:ext cx="8229600" cy="762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MA PHNs with Bachelor Degree or higher</a:t>
            </a:r>
            <a:endParaRPr lang="en-US" dirty="0" smtClean="0">
              <a:ln>
                <a:noFill/>
              </a:ln>
              <a:effectLst/>
            </a:endParaRPr>
          </a:p>
        </p:txBody>
      </p:sp>
      <p:graphicFrame>
        <p:nvGraphicFramePr>
          <p:cNvPr id="83988" name="Object 20"/>
          <p:cNvGraphicFramePr>
            <a:graphicFrameLocks noGrp="1"/>
          </p:cNvGraphicFramePr>
          <p:nvPr>
            <p:ph idx="4294967295"/>
          </p:nvPr>
        </p:nvGraphicFramePr>
        <p:xfrm>
          <a:off x="457200" y="1524000"/>
          <a:ext cx="8229600" cy="5029200"/>
        </p:xfrm>
        <a:graphic>
          <a:graphicData uri="http://schemas.openxmlformats.org/presentationml/2006/ole">
            <p:oleObj spid="_x0000_s83988" r:id="rId4" imgW="8230313" imgH="5029636" progId="Excel.Chart.8">
              <p:embed/>
            </p:oleObj>
          </a:graphicData>
        </a:graphic>
      </p:graphicFrame>
      <p:sp>
        <p:nvSpPr>
          <p:cNvPr id="83990" name="TextBox 4"/>
          <p:cNvSpPr txBox="1">
            <a:spLocks noChangeArrowheads="1"/>
          </p:cNvSpPr>
          <p:nvPr/>
        </p:nvSpPr>
        <p:spPr bwMode="auto">
          <a:xfrm>
            <a:off x="5918200" y="6119813"/>
            <a:ext cx="3200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/>
          </a:p>
          <a:p>
            <a:r>
              <a:rPr lang="en-US" sz="1400"/>
              <a:t>HRSA 2010 The Registered Nurse Population Survey</a:t>
            </a:r>
          </a:p>
          <a:p>
            <a:endParaRPr lang="en-US" sz="1400"/>
          </a:p>
        </p:txBody>
      </p:sp>
    </p:spTree>
  </p:cSld>
  <p:clrMapOvr>
    <a:masterClrMapping/>
  </p:clrMapOvr>
  <p:transition advTm="3017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Prior Experience</a:t>
            </a:r>
            <a:endParaRPr lang="en-US" dirty="0"/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                     </a:t>
            </a:r>
          </a:p>
        </p:txBody>
      </p:sp>
      <p:sp>
        <p:nvSpPr>
          <p:cNvPr id="7" name="Oval 6"/>
          <p:cNvSpPr/>
          <p:nvPr/>
        </p:nvSpPr>
        <p:spPr>
          <a:xfrm>
            <a:off x="3352800" y="2819400"/>
            <a:ext cx="2057400" cy="1143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Long Term Care</a:t>
            </a:r>
          </a:p>
        </p:txBody>
      </p:sp>
      <p:sp>
        <p:nvSpPr>
          <p:cNvPr id="12" name="Oval 11"/>
          <p:cNvSpPr/>
          <p:nvPr/>
        </p:nvSpPr>
        <p:spPr>
          <a:xfrm>
            <a:off x="0" y="4724400"/>
            <a:ext cx="1905000" cy="990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Cardiology</a:t>
            </a:r>
          </a:p>
        </p:txBody>
      </p:sp>
      <p:sp>
        <p:nvSpPr>
          <p:cNvPr id="13" name="Oval 12"/>
          <p:cNvSpPr/>
          <p:nvPr/>
        </p:nvSpPr>
        <p:spPr>
          <a:xfrm>
            <a:off x="7086600" y="4572000"/>
            <a:ext cx="2057400" cy="1066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Home Health</a:t>
            </a: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2057400" cy="1066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Emergency</a:t>
            </a:r>
          </a:p>
        </p:txBody>
      </p:sp>
      <p:sp>
        <p:nvSpPr>
          <p:cNvPr id="15" name="Oval 14"/>
          <p:cNvSpPr/>
          <p:nvPr/>
        </p:nvSpPr>
        <p:spPr>
          <a:xfrm>
            <a:off x="1524000" y="4495800"/>
            <a:ext cx="2286000" cy="12192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International Health</a:t>
            </a:r>
          </a:p>
        </p:txBody>
      </p:sp>
      <p:sp>
        <p:nvSpPr>
          <p:cNvPr id="16" name="Oval 15"/>
          <p:cNvSpPr/>
          <p:nvPr/>
        </p:nvSpPr>
        <p:spPr>
          <a:xfrm>
            <a:off x="4648200" y="3429000"/>
            <a:ext cx="2057400" cy="1143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Infectious Disease</a:t>
            </a:r>
          </a:p>
        </p:txBody>
      </p:sp>
      <p:sp>
        <p:nvSpPr>
          <p:cNvPr id="17" name="Oval 16"/>
          <p:cNvSpPr/>
          <p:nvPr/>
        </p:nvSpPr>
        <p:spPr>
          <a:xfrm>
            <a:off x="6705600" y="3429000"/>
            <a:ext cx="2057400" cy="1143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Acute Care</a:t>
            </a:r>
          </a:p>
        </p:txBody>
      </p:sp>
      <p:sp>
        <p:nvSpPr>
          <p:cNvPr id="18" name="Oval 17"/>
          <p:cNvSpPr/>
          <p:nvPr/>
        </p:nvSpPr>
        <p:spPr>
          <a:xfrm>
            <a:off x="304800" y="5562600"/>
            <a:ext cx="2057400" cy="1143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Hospice</a:t>
            </a:r>
          </a:p>
        </p:txBody>
      </p:sp>
      <p:sp>
        <p:nvSpPr>
          <p:cNvPr id="19" name="Oval 18"/>
          <p:cNvSpPr/>
          <p:nvPr/>
        </p:nvSpPr>
        <p:spPr>
          <a:xfrm>
            <a:off x="5486400" y="4419600"/>
            <a:ext cx="2057400" cy="1143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Oncology</a:t>
            </a:r>
          </a:p>
        </p:txBody>
      </p:sp>
      <p:sp>
        <p:nvSpPr>
          <p:cNvPr id="20" name="Oval 19"/>
          <p:cNvSpPr/>
          <p:nvPr/>
        </p:nvSpPr>
        <p:spPr>
          <a:xfrm>
            <a:off x="2209800" y="5562600"/>
            <a:ext cx="2057400" cy="1143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Health Education</a:t>
            </a:r>
          </a:p>
        </p:txBody>
      </p:sp>
      <p:sp>
        <p:nvSpPr>
          <p:cNvPr id="21" name="Oval 20"/>
          <p:cNvSpPr/>
          <p:nvPr/>
        </p:nvSpPr>
        <p:spPr>
          <a:xfrm>
            <a:off x="4191000" y="5486400"/>
            <a:ext cx="2057400" cy="1143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Faculty</a:t>
            </a:r>
          </a:p>
        </p:txBody>
      </p:sp>
      <p:sp>
        <p:nvSpPr>
          <p:cNvPr id="22" name="Oval 21"/>
          <p:cNvSpPr/>
          <p:nvPr/>
        </p:nvSpPr>
        <p:spPr>
          <a:xfrm>
            <a:off x="5943600" y="5638800"/>
            <a:ext cx="2514600" cy="12192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Environmental Health</a:t>
            </a:r>
          </a:p>
        </p:txBody>
      </p:sp>
      <p:sp>
        <p:nvSpPr>
          <p:cNvPr id="23" name="Oval 22"/>
          <p:cNvSpPr/>
          <p:nvPr/>
        </p:nvSpPr>
        <p:spPr>
          <a:xfrm>
            <a:off x="3505200" y="4419600"/>
            <a:ext cx="2057400" cy="1143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Diabetes</a:t>
            </a:r>
          </a:p>
        </p:txBody>
      </p:sp>
      <p:sp>
        <p:nvSpPr>
          <p:cNvPr id="25" name="Oval 24"/>
          <p:cNvSpPr/>
          <p:nvPr/>
        </p:nvSpPr>
        <p:spPr>
          <a:xfrm>
            <a:off x="838200" y="2438400"/>
            <a:ext cx="2514600" cy="1295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Administration</a:t>
            </a:r>
          </a:p>
        </p:txBody>
      </p:sp>
      <p:sp>
        <p:nvSpPr>
          <p:cNvPr id="27" name="Oval 26"/>
          <p:cNvSpPr/>
          <p:nvPr/>
        </p:nvSpPr>
        <p:spPr>
          <a:xfrm>
            <a:off x="7086600" y="2514600"/>
            <a:ext cx="2057400" cy="1143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Obstetrics</a:t>
            </a:r>
          </a:p>
        </p:txBody>
      </p:sp>
      <p:sp>
        <p:nvSpPr>
          <p:cNvPr id="28" name="Oval 27"/>
          <p:cNvSpPr/>
          <p:nvPr/>
        </p:nvSpPr>
        <p:spPr>
          <a:xfrm>
            <a:off x="1981200" y="1524000"/>
            <a:ext cx="2057400" cy="1143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Mental Health</a:t>
            </a:r>
          </a:p>
        </p:txBody>
      </p:sp>
      <p:sp>
        <p:nvSpPr>
          <p:cNvPr id="30" name="Oval 29"/>
          <p:cNvSpPr/>
          <p:nvPr/>
        </p:nvSpPr>
        <p:spPr>
          <a:xfrm>
            <a:off x="5181600" y="2362200"/>
            <a:ext cx="2057400" cy="1143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HIV/AIDS</a:t>
            </a:r>
          </a:p>
        </p:txBody>
      </p:sp>
      <p:sp>
        <p:nvSpPr>
          <p:cNvPr id="31" name="Oval 30"/>
          <p:cNvSpPr/>
          <p:nvPr/>
        </p:nvSpPr>
        <p:spPr>
          <a:xfrm>
            <a:off x="304800" y="3429000"/>
            <a:ext cx="2057400" cy="1143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Men’s Health</a:t>
            </a:r>
          </a:p>
        </p:txBody>
      </p:sp>
      <p:sp>
        <p:nvSpPr>
          <p:cNvPr id="32" name="Oval 31"/>
          <p:cNvSpPr/>
          <p:nvPr/>
        </p:nvSpPr>
        <p:spPr>
          <a:xfrm>
            <a:off x="7086600" y="533400"/>
            <a:ext cx="2057400" cy="1143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School Nursing</a:t>
            </a:r>
          </a:p>
        </p:txBody>
      </p:sp>
      <p:sp>
        <p:nvSpPr>
          <p:cNvPr id="33" name="Oval 32"/>
          <p:cNvSpPr/>
          <p:nvPr/>
        </p:nvSpPr>
        <p:spPr>
          <a:xfrm>
            <a:off x="1905000" y="3429000"/>
            <a:ext cx="2362200" cy="12192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Rehabilitation</a:t>
            </a:r>
          </a:p>
        </p:txBody>
      </p:sp>
      <p:sp>
        <p:nvSpPr>
          <p:cNvPr id="34" name="Oval 33"/>
          <p:cNvSpPr/>
          <p:nvPr/>
        </p:nvSpPr>
        <p:spPr>
          <a:xfrm>
            <a:off x="3657600" y="1828800"/>
            <a:ext cx="2057400" cy="1143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Pediatrics</a:t>
            </a:r>
          </a:p>
        </p:txBody>
      </p:sp>
      <p:sp>
        <p:nvSpPr>
          <p:cNvPr id="35" name="Oval 34"/>
          <p:cNvSpPr/>
          <p:nvPr/>
        </p:nvSpPr>
        <p:spPr>
          <a:xfrm>
            <a:off x="4800600" y="914400"/>
            <a:ext cx="2057400" cy="1143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Parish Nursing</a:t>
            </a:r>
          </a:p>
        </p:txBody>
      </p:sp>
      <p:sp>
        <p:nvSpPr>
          <p:cNvPr id="36" name="Oval 35"/>
          <p:cNvSpPr/>
          <p:nvPr/>
        </p:nvSpPr>
        <p:spPr>
          <a:xfrm>
            <a:off x="6248400" y="1524000"/>
            <a:ext cx="2057400" cy="1143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Women’s Health</a:t>
            </a:r>
          </a:p>
        </p:txBody>
      </p:sp>
    </p:spTree>
  </p:cSld>
  <p:clrMapOvr>
    <a:masterClrMapping/>
  </p:clrMapOvr>
  <p:transition advTm="2402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457200" y="533400"/>
            <a:ext cx="8229600" cy="838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 smtClean="0"/>
              <a:t>MA PHN Language Fluency</a:t>
            </a:r>
            <a:endParaRPr lang="en-US" dirty="0" smtClean="0">
              <a:ln>
                <a:noFill/>
              </a:ln>
              <a:effectLst/>
            </a:endParaRPr>
          </a:p>
        </p:txBody>
      </p:sp>
      <p:graphicFrame>
        <p:nvGraphicFramePr>
          <p:cNvPr id="85012" name="Object 20"/>
          <p:cNvGraphicFramePr>
            <a:graphicFrameLocks noGrp="1"/>
          </p:cNvGraphicFramePr>
          <p:nvPr>
            <p:ph idx="4294967295"/>
          </p:nvPr>
        </p:nvGraphicFramePr>
        <p:xfrm>
          <a:off x="609600" y="1600200"/>
          <a:ext cx="8150225" cy="5441950"/>
        </p:xfrm>
        <a:graphic>
          <a:graphicData uri="http://schemas.openxmlformats.org/presentationml/2006/ole">
            <p:oleObj spid="_x0000_s85012" r:id="rId4" imgW="8151058" imgH="5438103" progId="Excel.Chart.8">
              <p:embed/>
            </p:oleObj>
          </a:graphicData>
        </a:graphic>
      </p:graphicFrame>
      <p:sp>
        <p:nvSpPr>
          <p:cNvPr id="85014" name="Rectangle 7"/>
          <p:cNvSpPr>
            <a:spLocks noChangeArrowheads="1"/>
          </p:cNvSpPr>
          <p:nvPr/>
        </p:nvSpPr>
        <p:spPr bwMode="auto">
          <a:xfrm>
            <a:off x="609600" y="182880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"/>
            </a:pPr>
            <a:r>
              <a:rPr lang="en-US" sz="2400"/>
              <a:t>22% responded that they speak another language</a:t>
            </a:r>
          </a:p>
        </p:txBody>
      </p:sp>
    </p:spTree>
  </p:cSld>
  <p:clrMapOvr>
    <a:masterClrMapping/>
  </p:clrMapOvr>
  <p:transition advTm="5119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22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Tm="1216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/>
          </p:cNvSpPr>
          <p:nvPr>
            <p:ph type="title"/>
          </p:nvPr>
        </p:nvSpPr>
        <p:spPr bwMode="auto">
          <a:xfrm>
            <a:off x="533400" y="533400"/>
            <a:ext cx="7696200" cy="762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 smtClean="0"/>
              <a:t>Employment</a:t>
            </a:r>
            <a:endParaRPr lang="en-US" dirty="0" smtClean="0">
              <a:ln>
                <a:noFill/>
              </a:ln>
              <a:effectLst/>
            </a:endParaRPr>
          </a:p>
        </p:txBody>
      </p:sp>
      <p:pic>
        <p:nvPicPr>
          <p:cNvPr id="102402" name="Picture 4" descr="DSC0009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0" y="1581150"/>
            <a:ext cx="2590800" cy="194310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0"/>
            <a:ext cx="2743200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04" name="Picture 8" descr="mcdkit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962400"/>
            <a:ext cx="2971800" cy="2263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335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457200" y="533400"/>
            <a:ext cx="8229600" cy="9144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MA PHN </a:t>
            </a:r>
            <a:br>
              <a:rPr lang="en-US" dirty="0" smtClean="0"/>
            </a:br>
            <a:r>
              <a:rPr lang="en-US" dirty="0" smtClean="0"/>
              <a:t>Average Hourly Rate 2006 / 2010</a:t>
            </a:r>
            <a:endParaRPr lang="en-US" dirty="0" smtClean="0">
              <a:ln>
                <a:noFill/>
              </a:ln>
              <a:effectLst/>
            </a:endParaRPr>
          </a:p>
        </p:txBody>
      </p:sp>
      <p:graphicFrame>
        <p:nvGraphicFramePr>
          <p:cNvPr id="86036" name="Object 20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876800"/>
        </p:xfrm>
        <a:graphic>
          <a:graphicData uri="http://schemas.openxmlformats.org/presentationml/2006/ole">
            <p:oleObj spid="_x0000_s86036" r:id="rId4" imgW="8230313" imgH="4877223" progId="Excel.Chart.8">
              <p:embed/>
            </p:oleObj>
          </a:graphicData>
        </a:graphic>
      </p:graphicFrame>
      <p:sp>
        <p:nvSpPr>
          <p:cNvPr id="86038" name="TextBox 1"/>
          <p:cNvSpPr txBox="1">
            <a:spLocks noChangeArrowheads="1"/>
          </p:cNvSpPr>
          <p:nvPr/>
        </p:nvSpPr>
        <p:spPr bwMode="auto">
          <a:xfrm>
            <a:off x="5410200" y="6424613"/>
            <a:ext cx="304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Bureau of Labor Statistics</a:t>
            </a:r>
          </a:p>
        </p:txBody>
      </p:sp>
    </p:spTree>
  </p:cSld>
  <p:clrMapOvr>
    <a:masterClrMapping/>
  </p:clrMapOvr>
  <p:transition advTm="2405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		</a:t>
            </a:r>
            <a:r>
              <a:rPr lang="en-US" sz="3200" dirty="0">
                <a:solidFill>
                  <a:srgbClr val="66CCFF"/>
                </a:solidFill>
              </a:rPr>
              <a:t>Presenter Disclosures</a:t>
            </a:r>
          </a:p>
        </p:txBody>
      </p:sp>
      <p:sp>
        <p:nvSpPr>
          <p:cNvPr id="19458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2057400"/>
            <a:ext cx="8686800" cy="2438400"/>
          </a:xfrm>
        </p:spPr>
        <p:txBody>
          <a:bodyPr/>
          <a:lstStyle/>
          <a:p>
            <a:pPr algn="ctr">
              <a:spcBef>
                <a:spcPct val="0"/>
              </a:spcBef>
              <a:buFont typeface="Wingdings" pitchFamily="2" charset="2"/>
              <a:buNone/>
            </a:pPr>
            <a:endParaRPr lang="en-US" sz="2400" b="1" smtClean="0">
              <a:latin typeface="Arial" charset="0"/>
            </a:endParaRP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en-US" sz="2400" b="1" smtClean="0">
                <a:latin typeface="Arial" charset="0"/>
              </a:rPr>
              <a:t>The following personal financial relationships with commercial interests relevant to this presentation existed during the past 12 months:</a:t>
            </a:r>
            <a:endParaRPr lang="en-US" sz="2400" smtClean="0"/>
          </a:p>
        </p:txBody>
      </p:sp>
      <p:sp>
        <p:nvSpPr>
          <p:cNvPr id="19459" name="Text Box 12"/>
          <p:cNvSpPr txBox="1">
            <a:spLocks noChangeArrowheads="1"/>
          </p:cNvSpPr>
          <p:nvPr/>
        </p:nvSpPr>
        <p:spPr bwMode="auto">
          <a:xfrm>
            <a:off x="304800" y="1295400"/>
            <a:ext cx="792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Deborah Chaulk, Glynnis LaRosa, Katherine Schmidt</a:t>
            </a:r>
            <a:endParaRPr lang="en-US" sz="2400"/>
          </a:p>
        </p:txBody>
      </p:sp>
      <p:sp>
        <p:nvSpPr>
          <p:cNvPr id="19460" name="Text Box 13"/>
          <p:cNvSpPr txBox="1">
            <a:spLocks noChangeArrowheads="1"/>
          </p:cNvSpPr>
          <p:nvPr/>
        </p:nvSpPr>
        <p:spPr bwMode="auto">
          <a:xfrm>
            <a:off x="228600" y="35052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/>
          </a:p>
          <a:p>
            <a:pPr algn="ctr"/>
            <a:r>
              <a:rPr lang="en-US" sz="3200"/>
              <a:t>No relationships to disclose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457200" y="533400"/>
            <a:ext cx="8229600" cy="762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dirty="0" smtClean="0"/>
              <a:t>MA PHN Hours Worked Per Week</a:t>
            </a:r>
            <a:endParaRPr lang="en-US" dirty="0" smtClean="0">
              <a:ln>
                <a:noFill/>
              </a:ln>
              <a:effectLst/>
            </a:endParaRPr>
          </a:p>
        </p:txBody>
      </p:sp>
      <p:graphicFrame>
        <p:nvGraphicFramePr>
          <p:cNvPr id="87060" name="Object 20"/>
          <p:cNvGraphicFramePr>
            <a:graphicFrameLocks noGrp="1"/>
          </p:cNvGraphicFramePr>
          <p:nvPr>
            <p:ph idx="4294967295"/>
          </p:nvPr>
        </p:nvGraphicFramePr>
        <p:xfrm>
          <a:off x="762000" y="1752600"/>
          <a:ext cx="8001000" cy="4572000"/>
        </p:xfrm>
        <a:graphic>
          <a:graphicData uri="http://schemas.openxmlformats.org/presentationml/2006/ole">
            <p:oleObj spid="_x0000_s87060" r:id="rId4" imgW="7998645" imgH="4572396" progId="Excel.Chart.8">
              <p:embed/>
            </p:oleObj>
          </a:graphicData>
        </a:graphic>
      </p:graphicFrame>
    </p:spTree>
  </p:cSld>
  <p:clrMapOvr>
    <a:masterClrMapping/>
  </p:clrMapOvr>
  <p:transition advTm="5017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n>
                  <a:noFill/>
                </a:ln>
                <a:effectLst/>
              </a:rPr>
              <a:t>Extra Hours per Week </a:t>
            </a:r>
          </a:p>
        </p:txBody>
      </p:sp>
      <p:sp>
        <p:nvSpPr>
          <p:cNvPr id="10547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438400"/>
            <a:ext cx="8229600" cy="3856038"/>
          </a:xfrm>
        </p:spPr>
        <p:txBody>
          <a:bodyPr/>
          <a:lstStyle/>
          <a:p>
            <a:pPr>
              <a:buClr>
                <a:srgbClr val="FFFF00"/>
              </a:buClr>
              <a:buSzTx/>
            </a:pPr>
            <a:r>
              <a:rPr lang="en-US" sz="2800" smtClean="0"/>
              <a:t>79 PHNs worked for additional hours</a:t>
            </a:r>
          </a:p>
          <a:p>
            <a:pPr lvl="1">
              <a:buClr>
                <a:srgbClr val="C80000"/>
              </a:buClr>
              <a:buFont typeface="Wingdings 2" pitchFamily="18" charset="2"/>
              <a:buChar char="­"/>
            </a:pPr>
            <a:r>
              <a:rPr lang="en-US" sz="2800" smtClean="0"/>
              <a:t>26 PHNs were paid for additional hours</a:t>
            </a:r>
          </a:p>
          <a:p>
            <a:pPr lvl="1">
              <a:buClr>
                <a:srgbClr val="C80000"/>
              </a:buClr>
              <a:buFont typeface="Wingdings 2" pitchFamily="18" charset="2"/>
              <a:buChar char="­"/>
            </a:pPr>
            <a:r>
              <a:rPr lang="en-US" sz="2800" smtClean="0"/>
              <a:t>53 PHNs were </a:t>
            </a:r>
            <a:r>
              <a:rPr lang="en-US" sz="2800" u="sng" smtClean="0"/>
              <a:t>not</a:t>
            </a:r>
            <a:r>
              <a:rPr lang="en-US" sz="2800" smtClean="0"/>
              <a:t> paid for additional hours </a:t>
            </a:r>
          </a:p>
          <a:p>
            <a:pPr lvl="1">
              <a:buClr>
                <a:srgbClr val="FFFF00"/>
              </a:buClr>
              <a:buFont typeface="Wingdings 2" pitchFamily="18" charset="2"/>
              <a:buNone/>
            </a:pPr>
            <a:r>
              <a:rPr lang="en-US" sz="2800" smtClean="0"/>
              <a:t>		(average 5 hours/week)</a:t>
            </a:r>
          </a:p>
          <a:p>
            <a:pPr lvl="1">
              <a:buClr>
                <a:srgbClr val="FFFF00"/>
              </a:buClr>
              <a:buFont typeface="Wingdings 2" pitchFamily="18" charset="2"/>
              <a:buNone/>
            </a:pPr>
            <a:endParaRPr lang="en-US" sz="2800" smtClean="0"/>
          </a:p>
          <a:p>
            <a:pPr lvl="1">
              <a:buClr>
                <a:srgbClr val="FFFF00"/>
              </a:buClr>
              <a:buFont typeface="Wingdings 2" pitchFamily="18" charset="2"/>
              <a:buNone/>
            </a:pPr>
            <a:r>
              <a:rPr lang="en-US" b="1" smtClean="0"/>
              <a:t>This represents</a:t>
            </a:r>
            <a:r>
              <a:rPr lang="en-US" smtClean="0"/>
              <a:t> </a:t>
            </a:r>
            <a:r>
              <a:rPr lang="en-US" b="1" smtClean="0">
                <a:solidFill>
                  <a:srgbClr val="FFFF00"/>
                </a:solidFill>
              </a:rPr>
              <a:t>$313,656</a:t>
            </a:r>
            <a:r>
              <a:rPr lang="en-US" smtClean="0"/>
              <a:t> </a:t>
            </a:r>
            <a:r>
              <a:rPr lang="en-US" b="1" smtClean="0"/>
              <a:t>of unpaid service per year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304800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Benefits</a:t>
            </a:r>
            <a:endParaRPr lang="en-US" dirty="0" smtClean="0">
              <a:ln>
                <a:noFill/>
              </a:ln>
              <a:effectLst/>
            </a:endParaRPr>
          </a:p>
        </p:txBody>
      </p:sp>
      <p:sp>
        <p:nvSpPr>
          <p:cNvPr id="10752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Clr>
                <a:srgbClr val="FFC000"/>
              </a:buClr>
            </a:pPr>
            <a:r>
              <a:rPr lang="en-US" smtClean="0"/>
              <a:t>Health insurance </a:t>
            </a:r>
          </a:p>
          <a:p>
            <a:pPr>
              <a:buClr>
                <a:srgbClr val="FFC000"/>
              </a:buClr>
            </a:pPr>
            <a:r>
              <a:rPr lang="en-US" smtClean="0"/>
              <a:t>Travel expenses </a:t>
            </a:r>
          </a:p>
          <a:p>
            <a:pPr>
              <a:buClr>
                <a:srgbClr val="FFC000"/>
              </a:buClr>
            </a:pPr>
            <a:r>
              <a:rPr lang="en-US" smtClean="0"/>
              <a:t>Paid sick time</a:t>
            </a:r>
          </a:p>
          <a:p>
            <a:pPr>
              <a:buClr>
                <a:srgbClr val="FFC000"/>
              </a:buClr>
            </a:pPr>
            <a:r>
              <a:rPr lang="en-US" smtClean="0"/>
              <a:t>Liability insurance </a:t>
            </a:r>
          </a:p>
          <a:p>
            <a:pPr>
              <a:buClr>
                <a:srgbClr val="FFC000"/>
              </a:buClr>
            </a:pPr>
            <a:r>
              <a:rPr lang="en-US" smtClean="0"/>
              <a:t>Membership dues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ransition advTm="25443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533400"/>
            <a:ext cx="8229600" cy="1066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Retire Within 2-4 years?</a:t>
            </a:r>
            <a:endParaRPr lang="en-US" dirty="0" smtClean="0">
              <a:ln>
                <a:noFill/>
              </a:ln>
              <a:effectLst/>
            </a:endParaRPr>
          </a:p>
        </p:txBody>
      </p:sp>
      <p:sp>
        <p:nvSpPr>
          <p:cNvPr id="6553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133600"/>
            <a:ext cx="8229600" cy="4419600"/>
          </a:xfrm>
        </p:spPr>
        <p:txBody>
          <a:bodyPr/>
          <a:lstStyle/>
          <a:p>
            <a:pPr>
              <a:buClr>
                <a:srgbClr val="FFC000"/>
              </a:buClr>
              <a:defRPr/>
            </a:pPr>
            <a:r>
              <a:rPr lang="en-US" dirty="0" smtClean="0"/>
              <a:t>7% responded they will retire in 2 years </a:t>
            </a:r>
          </a:p>
          <a:p>
            <a:pPr>
              <a:buClr>
                <a:srgbClr val="FFC000"/>
              </a:buClr>
              <a:defRPr/>
            </a:pPr>
            <a:r>
              <a:rPr lang="en-US" dirty="0" smtClean="0"/>
              <a:t>14% responded they will retire in 4 years</a:t>
            </a:r>
          </a:p>
          <a:p>
            <a:pPr>
              <a:buClr>
                <a:srgbClr val="FFC000"/>
              </a:buCl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buClr>
                <a:srgbClr val="FFC000"/>
              </a:buClr>
              <a:defRPr/>
            </a:pPr>
            <a:endParaRPr lang="en-US" dirty="0" smtClean="0"/>
          </a:p>
          <a:p>
            <a:pPr>
              <a:buClr>
                <a:srgbClr val="FFC000"/>
              </a:buClr>
              <a:defRPr/>
            </a:pPr>
            <a:endParaRPr lang="en-US" dirty="0" smtClean="0"/>
          </a:p>
          <a:p>
            <a:pPr>
              <a:buClr>
                <a:srgbClr val="FFC000"/>
              </a:buClr>
              <a:defRPr/>
            </a:pPr>
            <a:endParaRPr lang="en-US" dirty="0"/>
          </a:p>
          <a:p>
            <a:pPr>
              <a:buClr>
                <a:srgbClr val="FFC000"/>
              </a:buClr>
              <a:defRPr/>
            </a:pPr>
            <a:r>
              <a:rPr lang="en-US" dirty="0" smtClean="0"/>
              <a:t>Projection of 21% retiring within 4 years</a:t>
            </a:r>
          </a:p>
          <a:p>
            <a:pPr marL="0" indent="0">
              <a:buClr>
                <a:srgbClr val="FFC000"/>
              </a:buClr>
              <a:buFont typeface="Wingdings 2" pitchFamily="18" charset="2"/>
              <a:buNone/>
              <a:defRPr/>
            </a:pPr>
            <a:endParaRPr lang="en-US" dirty="0" smtClean="0"/>
          </a:p>
        </p:txBody>
      </p:sp>
      <p:sp>
        <p:nvSpPr>
          <p:cNvPr id="4" name="Down Arrow 3"/>
          <p:cNvSpPr/>
          <p:nvPr/>
        </p:nvSpPr>
        <p:spPr>
          <a:xfrm>
            <a:off x="3581400" y="3429000"/>
            <a:ext cx="762000" cy="1447800"/>
          </a:xfrm>
          <a:prstGeom prst="dow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37534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533400"/>
            <a:ext cx="82296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Practice</a:t>
            </a:r>
            <a:endParaRPr lang="en-US" dirty="0" smtClean="0">
              <a:ln>
                <a:noFill/>
              </a:ln>
              <a:effectLst/>
            </a:endParaRPr>
          </a:p>
        </p:txBody>
      </p:sp>
      <p:pic>
        <p:nvPicPr>
          <p:cNvPr id="115715" name="Picture 8" descr="Judy and Sandy 9-0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4572000"/>
            <a:ext cx="2857500" cy="190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1619" name="Picture 5" descr="cardiac forum 0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191000"/>
            <a:ext cx="2514600" cy="2352675"/>
          </a:xfrm>
          <a:prstGeom prst="rect">
            <a:avLst/>
          </a:prstGeom>
          <a:solidFill>
            <a:schemeClr val="tx1"/>
          </a:solidFill>
          <a:ln w="698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1620" name="Picture 6" descr="PHIL_1190_lor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828800"/>
            <a:ext cx="3200400" cy="2162175"/>
          </a:xfrm>
          <a:prstGeom prst="rect">
            <a:avLst/>
          </a:prstGeom>
          <a:noFill/>
          <a:ln w="698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162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1295400"/>
            <a:ext cx="2971800" cy="2525713"/>
          </a:xfrm>
          <a:prstGeom prst="rect">
            <a:avLst/>
          </a:prstGeom>
          <a:noFill/>
          <a:ln w="69850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Tm="1778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Scope of Practice </a:t>
            </a:r>
            <a:endParaRPr lang="en-US" dirty="0"/>
          </a:p>
        </p:txBody>
      </p:sp>
      <p:pic>
        <p:nvPicPr>
          <p:cNvPr id="4" name="Content Placeholder 3" descr="Wheel image 00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81200" y="1295084"/>
            <a:ext cx="5181600" cy="5186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30"/>
          <p:cNvSpPr>
            <a:spLocks noGrp="1"/>
          </p:cNvSpPr>
          <p:nvPr>
            <p:ph type="title" idx="4294967295"/>
          </p:nvPr>
        </p:nvSpPr>
        <p:spPr bwMode="auto">
          <a:xfrm>
            <a:off x="381000" y="381000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Scope of PHN Practice </a:t>
            </a:r>
            <a:endParaRPr lang="en-US" dirty="0" smtClean="0">
              <a:ln>
                <a:noFill/>
              </a:ln>
              <a:effectLst/>
            </a:endParaRPr>
          </a:p>
        </p:txBody>
      </p:sp>
      <p:graphicFrame>
        <p:nvGraphicFramePr>
          <p:cNvPr id="121860" name="Group 4"/>
          <p:cNvGraphicFramePr>
            <a:graphicFrameLocks noGrp="1"/>
          </p:cNvGraphicFramePr>
          <p:nvPr>
            <p:ph idx="4294967295"/>
          </p:nvPr>
        </p:nvGraphicFramePr>
        <p:xfrm>
          <a:off x="533400" y="2057400"/>
          <a:ext cx="8153400" cy="4632325"/>
        </p:xfrm>
        <a:graphic>
          <a:graphicData uri="http://schemas.openxmlformats.org/drawingml/2006/table">
            <a:tbl>
              <a:tblPr/>
              <a:tblGrid>
                <a:gridCol w="5435600"/>
                <a:gridCol w="1177713"/>
                <a:gridCol w="1540087"/>
              </a:tblGrid>
              <a:tr h="713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Increase / Decrease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3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Surveillance, Disease Investigations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Outreach, Screening, and Case finding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7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94%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7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Wingdings 3" pitchFamily="18" charset="2"/>
                          <a:ea typeface="+mn-ea"/>
                          <a:cs typeface="+mn-cs"/>
                        </a:rPr>
                        <a:t>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 3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7FCF"/>
                    </a:solidFill>
                  </a:tcPr>
                </a:tc>
              </a:tr>
              <a:tr h="713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Referral and Follow up, Case Management and Delegated 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91%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Wingdings 3" pitchFamily="18" charset="2"/>
                          <a:ea typeface="+mn-ea"/>
                          <a:cs typeface="+mn-cs"/>
                        </a:rPr>
                        <a:t>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 3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77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Health Teaching, Counseling and Consultation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4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89%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4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Wingdings 3" pitchFamily="18" charset="2"/>
                          <a:ea typeface="+mn-ea"/>
                          <a:cs typeface="+mn-cs"/>
                        </a:rPr>
                        <a:t>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 3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4DE3"/>
                    </a:solidFill>
                  </a:tcPr>
                </a:tc>
              </a:tr>
              <a:tr h="713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Collaboration, Coalition Building 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Community Organization  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81%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Wingdings 3" pitchFamily="18" charset="2"/>
                          <a:ea typeface="+mn-ea"/>
                          <a:cs typeface="+mn-cs"/>
                        </a:rPr>
                        <a:t>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 3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0000"/>
                    </a:solidFill>
                  </a:tcPr>
                </a:tc>
              </a:tr>
              <a:tr h="761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Advocacy, Social Marketing</a:t>
                      </a:r>
                      <a:r>
                        <a:rPr lang="en-US" sz="22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2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Policy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Development 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</a:rPr>
                        <a:t>72%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Wingdings 3" pitchFamily="18" charset="2"/>
                          <a:ea typeface="+mn-ea"/>
                          <a:cs typeface="+mn-cs"/>
                        </a:rPr>
                        <a:t>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Wingdings 3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43353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Screenings/Clinics/Programs</a:t>
            </a:r>
            <a:endParaRPr lang="en-US" dirty="0"/>
          </a:p>
        </p:txBody>
      </p:sp>
      <p:graphicFrame>
        <p:nvGraphicFramePr>
          <p:cNvPr id="75843" name="Object 67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4770438"/>
        </p:xfrm>
        <a:graphic>
          <a:graphicData uri="http://schemas.openxmlformats.org/presentationml/2006/ole">
            <p:oleObj spid="_x0000_s75843" r:id="rId4" imgW="8687553" imgH="4773582" progId="Excel.Chart.8">
              <p:embed/>
            </p:oleObj>
          </a:graphicData>
        </a:graphic>
      </p:graphicFrame>
      <p:sp>
        <p:nvSpPr>
          <p:cNvPr id="3" name="Oval 2"/>
          <p:cNvSpPr/>
          <p:nvPr/>
        </p:nvSpPr>
        <p:spPr>
          <a:xfrm>
            <a:off x="2336800" y="4800600"/>
            <a:ext cx="2006600" cy="6858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90" name="Object 66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9144000" cy="5334000"/>
        </p:xfrm>
        <a:graphic>
          <a:graphicData uri="http://schemas.openxmlformats.org/presentationml/2006/ole">
            <p:oleObj spid="_x0000_s77890" r:id="rId4" imgW="9144793" imgH="5334462" progId="Excel.Chart.8">
              <p:embed/>
            </p:oleObj>
          </a:graphicData>
        </a:graphic>
      </p:graphicFrame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Screenings/Clinics/Programs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48200" y="1447800"/>
            <a:ext cx="2006600" cy="6858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914" name="Object 66"/>
          <p:cNvGraphicFramePr>
            <a:graphicFrameLocks noGrp="1"/>
          </p:cNvGraphicFramePr>
          <p:nvPr>
            <p:ph idx="1"/>
          </p:nvPr>
        </p:nvGraphicFramePr>
        <p:xfrm>
          <a:off x="0" y="1295400"/>
          <a:ext cx="8991600" cy="5410200"/>
        </p:xfrm>
        <a:graphic>
          <a:graphicData uri="http://schemas.openxmlformats.org/presentationml/2006/ole">
            <p:oleObj spid="_x0000_s78914" r:id="rId4" imgW="8992379" imgH="5407621" progId="Excel.Chart.8">
              <p:embed/>
            </p:oleObj>
          </a:graphicData>
        </a:graphic>
      </p:graphicFrame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Screenings/Clinics/Programs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019800" y="4114800"/>
            <a:ext cx="2057400" cy="9144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7825" y="155575"/>
            <a:ext cx="8229600" cy="1524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Survey Workgroup</a:t>
            </a: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>
          <a:xfrm>
            <a:off x="457200" y="2438400"/>
            <a:ext cx="8229600" cy="385603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C000"/>
              </a:buClr>
            </a:pPr>
            <a:r>
              <a:rPr lang="en-US" smtClean="0"/>
              <a:t>Debbie Chaulk, MSN, RN, PHCNS-BC</a:t>
            </a:r>
          </a:p>
          <a:p>
            <a:pPr eaLnBrk="1" hangingPunct="1">
              <a:spcBef>
                <a:spcPct val="0"/>
              </a:spcBef>
              <a:buClr>
                <a:srgbClr val="FFC000"/>
              </a:buClr>
            </a:pPr>
            <a:r>
              <a:rPr lang="en-US" smtClean="0"/>
              <a:t>Dawn Dewkett, DNPc, BSN, RN </a:t>
            </a:r>
          </a:p>
          <a:p>
            <a:pPr eaLnBrk="1" hangingPunct="1">
              <a:spcBef>
                <a:spcPct val="0"/>
              </a:spcBef>
              <a:buClr>
                <a:srgbClr val="FFC000"/>
              </a:buClr>
            </a:pPr>
            <a:r>
              <a:rPr lang="en-US" smtClean="0"/>
              <a:t>Andy Ellingson, MPH</a:t>
            </a:r>
          </a:p>
          <a:p>
            <a:pPr eaLnBrk="1" hangingPunct="1">
              <a:spcBef>
                <a:spcPct val="0"/>
              </a:spcBef>
              <a:buClr>
                <a:srgbClr val="FFC000"/>
              </a:buClr>
            </a:pPr>
            <a:r>
              <a:rPr lang="en-US" smtClean="0"/>
              <a:t>Glynnis LaRosa, MPH, RN, CPHQ</a:t>
            </a:r>
          </a:p>
          <a:p>
            <a:pPr eaLnBrk="1" hangingPunct="1">
              <a:spcBef>
                <a:spcPct val="0"/>
              </a:spcBef>
              <a:buClr>
                <a:srgbClr val="FFC000"/>
              </a:buClr>
            </a:pPr>
            <a:r>
              <a:rPr lang="en-US" smtClean="0"/>
              <a:t>Kaydee Schmidt, MSN, MPH, RN </a:t>
            </a:r>
          </a:p>
          <a:p>
            <a:pPr eaLnBrk="1" hangingPunct="1">
              <a:spcBef>
                <a:spcPct val="0"/>
              </a:spcBef>
              <a:buClr>
                <a:srgbClr val="FFC000"/>
              </a:buClr>
              <a:buFont typeface="Wingdings 2" pitchFamily="18" charset="2"/>
              <a:buNone/>
            </a:pPr>
            <a:endParaRPr lang="en-US" smtClean="0"/>
          </a:p>
          <a:p>
            <a:pPr>
              <a:buClr>
                <a:srgbClr val="FFC000"/>
              </a:buClr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ransition advTm="6115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05" name="Object 60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8991600" cy="4999038"/>
        </p:xfrm>
        <a:graphic>
          <a:graphicData uri="http://schemas.openxmlformats.org/presentationml/2006/ole">
            <p:oleObj spid="_x0000_s123905" r:id="rId4" imgW="8992379" imgH="4999153" progId="Excel.Chart.8">
              <p:embed/>
            </p:oleObj>
          </a:graphicData>
        </a:graphic>
      </p:graphicFrame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Screenings/Clinics/Programs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257800" y="1295400"/>
            <a:ext cx="2895600" cy="6858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28600"/>
            <a:ext cx="8229600" cy="9144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Emergency Preparedness and Response</a:t>
            </a:r>
            <a:endParaRPr lang="en-US" sz="4400" dirty="0" smtClean="0">
              <a:ln>
                <a:noFill/>
              </a:ln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524000"/>
          <a:ext cx="7239000" cy="2220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4375"/>
                <a:gridCol w="1538288"/>
                <a:gridCol w="1176338"/>
              </a:tblGrid>
              <a:tr h="5551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smtClean="0"/>
                        <a:t>Training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smtClean="0"/>
                        <a:t>2006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smtClean="0"/>
                        <a:t>2010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/>
                </a:tc>
              </a:tr>
              <a:tr h="5551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/>
                        <a:t>Behavioral </a:t>
                      </a:r>
                      <a:r>
                        <a:rPr lang="en-US" sz="2000" dirty="0" smtClean="0"/>
                        <a:t>Health Response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/>
                        <a:t>16%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/>
                        <a:t>56</a:t>
                      </a:r>
                      <a:r>
                        <a:rPr lang="en-US" sz="2000" dirty="0"/>
                        <a:t>%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</a:tr>
              <a:tr h="5551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/>
                        <a:t>Mass </a:t>
                      </a:r>
                      <a:r>
                        <a:rPr lang="en-US" sz="2000" dirty="0" smtClean="0"/>
                        <a:t>Dispensing Site (EDS)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/>
                        <a:t>49%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/>
                        <a:t>69%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</a:tr>
              <a:tr h="5551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/>
                        <a:t>Personal </a:t>
                      </a:r>
                      <a:r>
                        <a:rPr lang="en-US" sz="2000" dirty="0" smtClean="0"/>
                        <a:t>Protective Equipment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/>
                        <a:t>34%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/>
                        <a:t>61%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</a:tr>
            </a:tbl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4300" y="4191000"/>
            <a:ext cx="2946400" cy="2209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4" descr="DSC000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191000"/>
            <a:ext cx="2743200" cy="2209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18549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28600"/>
            <a:ext cx="8229600" cy="9144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Emergency Preparedness and Response</a:t>
            </a:r>
            <a:endParaRPr lang="en-US" sz="4400" dirty="0" smtClean="0">
              <a:ln>
                <a:noFill/>
              </a:ln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2114550"/>
          <a:ext cx="7696200" cy="1695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0125"/>
                <a:gridCol w="1635443"/>
                <a:gridCol w="1250633"/>
              </a:tblGrid>
              <a:tr h="628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smtClean="0"/>
                        <a:t>Training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smtClean="0"/>
                        <a:t>2006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smtClean="0"/>
                        <a:t>2010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/>
                </a:tc>
              </a:tr>
              <a:tr h="628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/>
                        <a:t>Incident </a:t>
                      </a:r>
                      <a:r>
                        <a:rPr lang="en-US" sz="2000" dirty="0" smtClean="0"/>
                        <a:t>Command System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(ICS)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/>
                        <a:t>58%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/>
                        <a:t>80%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</a:tr>
            </a:tbl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6500" y="4251325"/>
            <a:ext cx="2895600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8017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267200"/>
            <a:ext cx="3124200" cy="2070100"/>
          </a:xfrm>
          <a:prstGeom prst="rect">
            <a:avLst/>
          </a:prstGeom>
          <a:noFill/>
          <a:ln w="698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Tm="18549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28600"/>
            <a:ext cx="8229600" cy="9144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Emergency Preparedness and Response</a:t>
            </a:r>
            <a:endParaRPr lang="en-US" sz="4400" dirty="0" smtClean="0">
              <a:ln>
                <a:noFill/>
              </a:ln>
              <a:effectLst/>
            </a:endParaRPr>
          </a:p>
        </p:txBody>
      </p:sp>
      <p:graphicFrame>
        <p:nvGraphicFramePr>
          <p:cNvPr id="129046" name="Group 22"/>
          <p:cNvGraphicFramePr>
            <a:graphicFrameLocks noGrp="1"/>
          </p:cNvGraphicFramePr>
          <p:nvPr/>
        </p:nvGraphicFramePr>
        <p:xfrm>
          <a:off x="1066800" y="1981200"/>
          <a:ext cx="6858000" cy="2438400"/>
        </p:xfrm>
        <a:graphic>
          <a:graphicData uri="http://schemas.openxmlformats.org/drawingml/2006/table">
            <a:tbl>
              <a:tblPr/>
              <a:tblGrid>
                <a:gridCol w="4286250"/>
                <a:gridCol w="1457325"/>
                <a:gridCol w="1114425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Training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2006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2010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Health and Homeland Alert Network (HHAN)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43%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55%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Risk Communication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45%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59%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130068" name="Picture 23" descr="walkie talk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572000"/>
            <a:ext cx="142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69" name="Picture 24" descr="Came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724400"/>
            <a:ext cx="1600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70" name="Picture 25" descr="imagesCA15HAT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724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549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28600"/>
            <a:ext cx="8229600" cy="9144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Emergency Preparedness and Response</a:t>
            </a:r>
            <a:endParaRPr lang="en-US" sz="4400" dirty="0" smtClean="0">
              <a:ln>
                <a:noFill/>
              </a:ln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1600200"/>
          <a:ext cx="6172200" cy="184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25"/>
                <a:gridCol w="1311593"/>
                <a:gridCol w="1002983"/>
              </a:tblGrid>
              <a:tr h="603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smtClean="0"/>
                        <a:t>Training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smtClean="0"/>
                        <a:t>2006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smtClean="0"/>
                        <a:t>2010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/>
                </a:tc>
              </a:tr>
              <a:tr h="5366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/>
                        <a:t>Local Emergency Planning Committee (LEPC)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/>
                        <a:t>41%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/>
                        <a:t>64%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</a:tr>
              <a:tr h="5366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/>
                        <a:t>Drill </a:t>
                      </a:r>
                      <a:r>
                        <a:rPr lang="en-US" sz="2000" dirty="0" smtClean="0"/>
                        <a:t>Participation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/>
                        <a:t>36%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/>
                        <a:t>69%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924300"/>
            <a:ext cx="4191000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18549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762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Populations Served</a:t>
            </a:r>
            <a:endParaRPr lang="en-US" dirty="0" smtClean="0">
              <a:ln>
                <a:noFill/>
              </a:ln>
              <a:effectLst/>
            </a:endParaRPr>
          </a:p>
        </p:txBody>
      </p:sp>
      <p:pic>
        <p:nvPicPr>
          <p:cNvPr id="1028" name="Picture 4" descr="C:\Users\Owner\AppData\Local\Microsoft\Windows\Temporary Internet Files\Content.IE5\02D2I90S\MP90040965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371600"/>
            <a:ext cx="1752600" cy="1985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Picture 13" descr="C:\Users\Owner\AppData\Local\Microsoft\Windows\Temporary Internet Files\Content.IE5\O967YEJK\MP90043947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447800"/>
            <a:ext cx="2552537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C:\Users\Owner\AppData\Local\Microsoft\Windows\Temporary Internet Files\Content.IE5\O967YEJK\MP90043942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71600"/>
            <a:ext cx="2667000" cy="178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C:\Users\Owner\AppData\Local\Microsoft\Windows\Temporary Internet Files\Content.IE5\00UACJNZ\MP900202022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3124200"/>
            <a:ext cx="1298448" cy="1942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2" name="Picture 18" descr="C:\Users\Owner\AppData\Local\Microsoft\Windows\Temporary Internet Files\Content.IE5\02D2I90S\MP900202017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4679065"/>
            <a:ext cx="1676400" cy="2178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8" name="Picture 24" descr="C:\Users\Owner\AppData\Local\Microsoft\Windows\Temporary Internet Files\Content.IE5\O967YEJK\MP900285121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5029200"/>
            <a:ext cx="2436853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0" name="Picture 26" descr="C:\Users\Owner\AppData\Local\Microsoft\Windows\Temporary Internet Files\Content.IE5\O967YEJK\MP900448491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3276600"/>
            <a:ext cx="2590800" cy="172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3" name="Picture 29" descr="C:\Users\Owner\AppData\Local\Microsoft\Windows\Temporary Internet Files\Content.IE5\02D2I90S\MP900407501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150123"/>
            <a:ext cx="1981201" cy="1707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 descr="elder coupl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2819400"/>
            <a:ext cx="1828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 descr="elder man alon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71800" y="3200400"/>
            <a:ext cx="2482272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7" name="Picture 33" descr="C:\Users\Owner\AppData\Local\Microsoft\Windows\Temporary Internet Files\Content.IE5\02D2I90S\MP900442961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07345" y="5029200"/>
            <a:ext cx="263665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8" name="Picture 34" descr="C:\Users\Owner\AppData\Local\Microsoft\Windows\Temporary Internet Files\Content.IE5\00UACJNZ\MP900407502[1]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43600" y="4878139"/>
            <a:ext cx="1320552" cy="1979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1" name="Picture 37" descr="C:\Users\Owner\AppData\Local\Microsoft\Windows\Temporary Internet Files\Content.IE5\02D2I90S\MP900442915[1]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34000" y="3048000"/>
            <a:ext cx="1306830" cy="1957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2" name="Picture 38" descr="C:\Users\Owner\AppData\Local\Microsoft\Windows\Temporary Internet Files\Content.IE5\02D2I90S\MP900399920[1]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86600" y="1219200"/>
            <a:ext cx="1829321" cy="2209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3151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4" descr="7z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72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4" name="Text Box 3"/>
          <p:cNvSpPr txBox="1">
            <a:spLocks noChangeArrowheads="1"/>
          </p:cNvSpPr>
          <p:nvPr/>
        </p:nvSpPr>
        <p:spPr bwMode="auto">
          <a:xfrm>
            <a:off x="914400" y="3657600"/>
            <a:ext cx="128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  <a:p>
            <a:r>
              <a:rPr lang="en-US"/>
              <a:t>? 90 towns</a:t>
            </a:r>
          </a:p>
        </p:txBody>
      </p:sp>
      <p:sp>
        <p:nvSpPr>
          <p:cNvPr id="136195" name="Text Box 4"/>
          <p:cNvSpPr txBox="1">
            <a:spLocks noChangeArrowheads="1"/>
          </p:cNvSpPr>
          <p:nvPr/>
        </p:nvSpPr>
        <p:spPr bwMode="auto">
          <a:xfrm>
            <a:off x="3489325" y="4227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6196" name="Text Box 5"/>
          <p:cNvSpPr txBox="1">
            <a:spLocks noChangeArrowheads="1"/>
          </p:cNvSpPr>
          <p:nvPr/>
        </p:nvSpPr>
        <p:spPr bwMode="auto">
          <a:xfrm>
            <a:off x="3413125" y="4075113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90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3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mtClean="0">
              <a:ln>
                <a:noFill/>
              </a:ln>
              <a:effectLst/>
            </a:endParaRPr>
          </a:p>
        </p:txBody>
      </p:sp>
      <p:sp>
        <p:nvSpPr>
          <p:cNvPr id="138242" name="Content Placeholder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82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2895600" y="5638800"/>
            <a:ext cx="5213350" cy="376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http://www.city-data.com/city/Massachusetts.html</a:t>
            </a: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6172200" y="2057400"/>
            <a:ext cx="2438400" cy="646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Cities &amp; Towns Population over 6000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mtClean="0">
              <a:ln>
                <a:noFill/>
              </a:ln>
              <a:effectLst/>
            </a:endParaRPr>
          </a:p>
        </p:txBody>
      </p:sp>
      <p:sp>
        <p:nvSpPr>
          <p:cNvPr id="14029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02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2" name="Text Box 6"/>
          <p:cNvSpPr txBox="1">
            <a:spLocks noChangeArrowheads="1"/>
          </p:cNvSpPr>
          <p:nvPr/>
        </p:nvSpPr>
        <p:spPr bwMode="auto">
          <a:xfrm>
            <a:off x="2514600" y="6069013"/>
            <a:ext cx="5715000" cy="3381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http://www.city-data.com/city/Massachusetts.html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5562600" y="5105400"/>
            <a:ext cx="281940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Cities &amp; Towns 1000 population or less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C000"/>
              </a:buClr>
            </a:pPr>
            <a:endParaRPr lang="en-US" sz="2800" smtClean="0"/>
          </a:p>
          <a:p>
            <a:pPr algn="ctr">
              <a:buClr>
                <a:srgbClr val="FFC000"/>
              </a:buClr>
              <a:buFont typeface="Wingdings 2" pitchFamily="18" charset="2"/>
              <a:buNone/>
            </a:pPr>
            <a:r>
              <a:rPr lang="en-US" sz="3200" smtClean="0"/>
              <a:t>National Recommendation </a:t>
            </a:r>
          </a:p>
          <a:p>
            <a:pPr algn="ctr">
              <a:buClr>
                <a:srgbClr val="FFC000"/>
              </a:buClr>
              <a:buFont typeface="Wingdings 2" pitchFamily="18" charset="2"/>
              <a:buNone/>
            </a:pPr>
            <a:r>
              <a:rPr lang="en-US" sz="4000" b="1" smtClean="0">
                <a:solidFill>
                  <a:srgbClr val="FFFF00"/>
                </a:solidFill>
              </a:rPr>
              <a:t> 1 PHN per 5000 </a:t>
            </a:r>
          </a:p>
          <a:p>
            <a:endParaRPr lang="en-US" sz="40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2057400"/>
            <a:ext cx="8229600" cy="3962400"/>
          </a:xfrm>
        </p:spPr>
        <p:txBody>
          <a:bodyPr/>
          <a:lstStyle/>
          <a:p>
            <a:pPr eaLnBrk="1" hangingPunct="1">
              <a:buClr>
                <a:srgbClr val="FFC000"/>
              </a:buClr>
            </a:pPr>
            <a:r>
              <a:rPr lang="en-US" smtClean="0"/>
              <a:t>Enumerate the MA PHN workforce</a:t>
            </a:r>
          </a:p>
          <a:p>
            <a:pPr eaLnBrk="1" hangingPunct="1">
              <a:buClr>
                <a:srgbClr val="FFC000"/>
              </a:buClr>
            </a:pPr>
            <a:r>
              <a:rPr lang="en-US" smtClean="0"/>
              <a:t>Analyze changes of MA PHN workforce 2006 – 2010</a:t>
            </a:r>
          </a:p>
          <a:p>
            <a:pPr eaLnBrk="1" hangingPunct="1">
              <a:buClr>
                <a:srgbClr val="FFC000"/>
              </a:buClr>
            </a:pPr>
            <a:r>
              <a:rPr lang="en-US" smtClean="0"/>
              <a:t>Discuss  strategies to assure equal access to PHN services</a:t>
            </a:r>
          </a:p>
        </p:txBody>
      </p:sp>
      <p:sp>
        <p:nvSpPr>
          <p:cNvPr id="18434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685800" y="533400"/>
            <a:ext cx="8001000" cy="838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  <a:endParaRPr lang="en-US" dirty="0" smtClean="0">
              <a:ln>
                <a:noFill/>
              </a:ln>
              <a:effectLst/>
            </a:endParaRPr>
          </a:p>
        </p:txBody>
      </p:sp>
    </p:spTree>
  </p:cSld>
  <p:clrMapOvr>
    <a:masterClrMapping/>
  </p:clrMapOvr>
  <p:transition advTm="9063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/>
          </p:cNvSpPr>
          <p:nvPr>
            <p:ph type="title"/>
          </p:nvPr>
        </p:nvSpPr>
        <p:spPr bwMode="auto">
          <a:xfrm>
            <a:off x="381000" y="1752600"/>
            <a:ext cx="8229600" cy="2514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>
                <a:ln>
                  <a:noFill/>
                </a:ln>
                <a:solidFill>
                  <a:srgbClr val="FFFF00"/>
                </a:solidFill>
                <a:effectLst/>
              </a:rPr>
              <a:t>Examples </a:t>
            </a:r>
            <a:br>
              <a:rPr lang="en-US" smtClean="0">
                <a:ln>
                  <a:noFill/>
                </a:ln>
                <a:solidFill>
                  <a:srgbClr val="FFFF00"/>
                </a:solidFill>
                <a:effectLst/>
              </a:rPr>
            </a:br>
            <a:r>
              <a:rPr lang="en-US" sz="3200" smtClean="0">
                <a:ln>
                  <a:noFill/>
                </a:ln>
                <a:solidFill>
                  <a:schemeClr val="tx1"/>
                </a:solidFill>
                <a:effectLst/>
              </a:rPr>
              <a:t>and</a:t>
            </a:r>
            <a:r>
              <a:rPr lang="en-US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mtClean="0">
                <a:ln>
                  <a:noFill/>
                </a:ln>
                <a:solidFill>
                  <a:srgbClr val="FFFF00"/>
                </a:solidFill>
                <a:effectLst/>
              </a:rPr>
              <a:t/>
            </a:r>
            <a:br>
              <a:rPr lang="en-US" smtClean="0">
                <a:ln>
                  <a:noFill/>
                </a:ln>
                <a:solidFill>
                  <a:srgbClr val="FFFF00"/>
                </a:solidFill>
                <a:effectLst/>
              </a:rPr>
            </a:br>
            <a:r>
              <a:rPr lang="en-US" smtClean="0">
                <a:ln>
                  <a:noFill/>
                </a:ln>
                <a:solidFill>
                  <a:srgbClr val="FFFF00"/>
                </a:solidFill>
                <a:effectLst/>
              </a:rPr>
              <a:t>Anecdotes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/>
          </p:cNvSpPr>
          <p:nvPr>
            <p:ph type="title"/>
          </p:nvPr>
        </p:nvSpPr>
        <p:spPr bwMode="auto">
          <a:xfrm>
            <a:off x="381000" y="990600"/>
            <a:ext cx="8229600" cy="838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>
                <a:ln>
                  <a:noFill/>
                </a:ln>
                <a:solidFill>
                  <a:srgbClr val="FFFF00"/>
                </a:solidFill>
                <a:effectLst/>
              </a:rPr>
              <a:t>Examples</a:t>
            </a:r>
          </a:p>
        </p:txBody>
      </p:sp>
      <p:sp>
        <p:nvSpPr>
          <p:cNvPr id="99330" name="Rectangle 3"/>
          <p:cNvSpPr>
            <a:spLocks noGrp="1"/>
          </p:cNvSpPr>
          <p:nvPr>
            <p:ph type="body" idx="1"/>
          </p:nvPr>
        </p:nvSpPr>
        <p:spPr>
          <a:xfrm>
            <a:off x="1066800" y="2590800"/>
            <a:ext cx="7010400" cy="27432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en-US" dirty="0" smtClean="0"/>
              <a:t>	Town 1 PHN: 6,500 population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dirty="0"/>
              <a:t>	</a:t>
            </a:r>
            <a:r>
              <a:rPr lang="en-US" b="1" dirty="0" smtClean="0">
                <a:solidFill>
                  <a:srgbClr val="FFFF00"/>
                </a:solidFill>
              </a:rPr>
              <a:t>1 PHN / 6,500</a:t>
            </a:r>
          </a:p>
          <a:p>
            <a:pPr>
              <a:defRPr/>
            </a:pPr>
            <a:endParaRPr lang="en-US" sz="2400" dirty="0" smtClean="0"/>
          </a:p>
          <a:p>
            <a:pPr marL="311150" lvl="1" indent="0">
              <a:buFont typeface="Wingdings 2" pitchFamily="18" charset="2"/>
              <a:buNone/>
              <a:defRPr/>
            </a:pPr>
            <a:r>
              <a:rPr lang="en-US" sz="3000" dirty="0" smtClean="0"/>
              <a:t>	Town/City 2 PHNs: 65,000 population</a:t>
            </a:r>
          </a:p>
          <a:p>
            <a:pPr marL="311150" lvl="1" indent="0">
              <a:buFont typeface="Wingdings 2" pitchFamily="18" charset="2"/>
              <a:buNone/>
              <a:defRPr/>
            </a:pPr>
            <a:r>
              <a:rPr lang="en-US" sz="3000" dirty="0" smtClean="0"/>
              <a:t>	</a:t>
            </a:r>
            <a:r>
              <a:rPr lang="en-US" sz="3000" b="1" dirty="0" smtClean="0">
                <a:solidFill>
                  <a:srgbClr val="FFFF00"/>
                </a:solidFill>
              </a:rPr>
              <a:t>1 PHN / 32,500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/>
          </p:cNvSpPr>
          <p:nvPr>
            <p:ph type="title"/>
          </p:nvPr>
        </p:nvSpPr>
        <p:spPr bwMode="auto">
          <a:xfrm>
            <a:off x="304800" y="838200"/>
            <a:ext cx="8229600" cy="838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>
                <a:ln>
                  <a:noFill/>
                </a:ln>
                <a:solidFill>
                  <a:srgbClr val="FFFF00"/>
                </a:solidFill>
                <a:effectLst/>
              </a:rPr>
              <a:t>Anecdotes</a:t>
            </a:r>
          </a:p>
        </p:txBody>
      </p:sp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>
          <a:xfrm>
            <a:off x="1219200" y="2057400"/>
            <a:ext cx="6629400" cy="3932238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dirty="0" smtClean="0"/>
              <a:t>One larger city had a major reduction </a:t>
            </a: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dirty="0" smtClean="0"/>
              <a:t>(6 PHNs down to 2 PHNs)</a:t>
            </a: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1 PHN / 30,000  </a:t>
            </a:r>
            <a:r>
              <a:rPr lang="en-US" dirty="0" smtClean="0"/>
              <a:t>to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b="1" dirty="0" smtClean="0">
                <a:solidFill>
                  <a:srgbClr val="FFFF00"/>
                </a:solidFill>
              </a:rPr>
              <a:t>1 PHN / 90,000</a:t>
            </a:r>
          </a:p>
          <a:p>
            <a:pPr>
              <a:lnSpc>
                <a:spcPct val="90000"/>
              </a:lnSpc>
              <a:defRPr/>
            </a:pPr>
            <a:endParaRPr lang="en-US" sz="1600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dirty="0" smtClean="0"/>
              <a:t>Another large city has  had a reduction </a:t>
            </a: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1 PHN / 10,000 </a:t>
            </a:r>
            <a:r>
              <a:rPr lang="en-US" dirty="0" smtClean="0"/>
              <a:t>to  </a:t>
            </a:r>
            <a:r>
              <a:rPr lang="en-US" b="1" dirty="0" smtClean="0">
                <a:solidFill>
                  <a:srgbClr val="FFFF00"/>
                </a:solidFill>
              </a:rPr>
              <a:t>1 PHN / 12,000 </a:t>
            </a:r>
          </a:p>
          <a:p>
            <a:pPr marL="311150" lvl="1" indent="0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2000" dirty="0" smtClean="0"/>
              <a:t>                                                                </a:t>
            </a: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dirty="0" smtClean="0"/>
              <a:t>Some towns are without PHN services</a:t>
            </a: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FFFF00"/>
                </a:solidFill>
              </a:rPr>
              <a:t>What Did We Learn!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0530" name="Content Placeholder 2"/>
          <p:cNvSpPr>
            <a:spLocks noGrp="1"/>
          </p:cNvSpPr>
          <p:nvPr>
            <p:ph idx="1"/>
          </p:nvPr>
        </p:nvSpPr>
        <p:spPr>
          <a:xfrm>
            <a:off x="1371600" y="2667000"/>
            <a:ext cx="6858000" cy="2362200"/>
          </a:xfrm>
        </p:spPr>
        <p:txBody>
          <a:bodyPr/>
          <a:lstStyle/>
          <a:p>
            <a:r>
              <a:rPr lang="en-US" smtClean="0"/>
              <a:t>About the PHNs</a:t>
            </a:r>
          </a:p>
          <a:p>
            <a:endParaRPr lang="en-US" smtClean="0"/>
          </a:p>
          <a:p>
            <a:r>
              <a:rPr lang="en-US" smtClean="0"/>
              <a:t>About the tool and collection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838200"/>
            <a:ext cx="5562600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About the PHNs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2578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r>
              <a:rPr lang="en-US" smtClean="0"/>
              <a:t>Education - above national average for BSNs</a:t>
            </a:r>
          </a:p>
          <a:p>
            <a:r>
              <a:rPr lang="en-US" smtClean="0"/>
              <a:t>PHNs are aging in place</a:t>
            </a:r>
          </a:p>
          <a:p>
            <a:r>
              <a:rPr lang="en-US" smtClean="0"/>
              <a:t>Retirement % remains consistent</a:t>
            </a:r>
          </a:p>
          <a:p>
            <a:r>
              <a:rPr lang="en-US" smtClean="0"/>
              <a:t>Salary increased marginally from 2006 to 2010</a:t>
            </a:r>
          </a:p>
          <a:p>
            <a:r>
              <a:rPr lang="en-US" smtClean="0"/>
              <a:t>Growth and Development</a:t>
            </a:r>
          </a:p>
          <a:p>
            <a:pPr lvl="1"/>
            <a:r>
              <a:rPr lang="en-US" smtClean="0"/>
              <a:t>Scope of Practice</a:t>
            </a:r>
          </a:p>
          <a:p>
            <a:pPr lvl="1"/>
            <a:r>
              <a:rPr lang="en-US" smtClean="0"/>
              <a:t>Emergency Preparedness and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6858000" cy="9144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FFFF00"/>
                </a:solidFill>
              </a:rPr>
              <a:t>Tool and Survey Process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4626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239000" cy="3687763"/>
          </a:xfrm>
        </p:spPr>
        <p:txBody>
          <a:bodyPr/>
          <a:lstStyle/>
          <a:p>
            <a:r>
              <a:rPr lang="en-US" smtClean="0"/>
              <a:t>Data needs to be more timely</a:t>
            </a:r>
          </a:p>
          <a:p>
            <a:pPr lvl="1"/>
            <a:r>
              <a:rPr lang="en-US" smtClean="0"/>
              <a:t>Readiness of electronic methods and systems</a:t>
            </a:r>
          </a:p>
          <a:p>
            <a:pPr lvl="1"/>
            <a:r>
              <a:rPr lang="en-US" smtClean="0"/>
              <a:t>Website advances </a:t>
            </a:r>
          </a:p>
          <a:p>
            <a:pPr lvl="1">
              <a:buFont typeface="Wingdings 2" pitchFamily="18" charset="2"/>
              <a:buNone/>
            </a:pPr>
            <a:endParaRPr lang="en-US" sz="1600" smtClean="0"/>
          </a:p>
          <a:p>
            <a:r>
              <a:rPr lang="en-US" smtClean="0"/>
              <a:t>Did not capture PHN to population ratio</a:t>
            </a:r>
          </a:p>
          <a:p>
            <a:pPr lvl="1"/>
            <a:r>
              <a:rPr lang="en-US" smtClean="0"/>
              <a:t># PHNs with reduced hours</a:t>
            </a:r>
          </a:p>
          <a:p>
            <a:pPr lvl="1"/>
            <a:r>
              <a:rPr lang="en-US" smtClean="0"/>
              <a:t># Lost PHN positions</a:t>
            </a:r>
          </a:p>
          <a:p>
            <a:pPr lvl="1"/>
            <a:r>
              <a:rPr lang="en-US" smtClean="0"/>
              <a:t>Consolidation of functions or communities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762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FFFF00"/>
                </a:solidFill>
                <a:effectLst/>
              </a:rPr>
              <a:t>Recommendations 2006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362200"/>
            <a:ext cx="6781800" cy="304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Lead in Workforce Development 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sz="1800" dirty="0" smtClean="0"/>
          </a:p>
          <a:p>
            <a:pPr>
              <a:defRPr/>
            </a:pPr>
            <a:r>
              <a:rPr lang="en-US" dirty="0" smtClean="0"/>
              <a:t>Assure Competency and Preparedness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sz="1800" dirty="0" smtClean="0"/>
          </a:p>
          <a:p>
            <a:pPr>
              <a:defRPr/>
            </a:pPr>
            <a:r>
              <a:rPr lang="en-US" dirty="0" smtClean="0"/>
              <a:t>Recruit and Retain PHNs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371600" y="609600"/>
            <a:ext cx="6629400" cy="9906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n>
                  <a:noFill/>
                </a:ln>
                <a:solidFill>
                  <a:srgbClr val="FFFF00"/>
                </a:solidFill>
                <a:effectLst/>
              </a:rPr>
              <a:t>Recommendations 2010</a:t>
            </a:r>
          </a:p>
        </p:txBody>
      </p:sp>
      <p:sp>
        <p:nvSpPr>
          <p:cNvPr id="158722" name="Rectangle 3"/>
          <p:cNvSpPr>
            <a:spLocks noGrp="1"/>
          </p:cNvSpPr>
          <p:nvPr>
            <p:ph type="body" idx="4294967295"/>
          </p:nvPr>
        </p:nvSpPr>
        <p:spPr>
          <a:xfrm>
            <a:off x="1447800" y="2057400"/>
            <a:ext cx="6477000" cy="3352800"/>
          </a:xfrm>
        </p:spPr>
        <p:txBody>
          <a:bodyPr/>
          <a:lstStyle/>
          <a:p>
            <a:pPr marL="0" indent="0">
              <a:buClr>
                <a:srgbClr val="E3DE00"/>
              </a:buClr>
              <a:buFontTx/>
              <a:buChar char="•"/>
            </a:pPr>
            <a:r>
              <a:rPr lang="en-US" smtClean="0"/>
              <a:t> Maintain local and national alliances </a:t>
            </a:r>
          </a:p>
          <a:p>
            <a:pPr marL="0" indent="0">
              <a:buFont typeface="Wingdings" pitchFamily="2" charset="2"/>
              <a:buChar char="ü"/>
            </a:pPr>
            <a:endParaRPr lang="en-US" sz="1400" smtClean="0"/>
          </a:p>
          <a:p>
            <a:pPr marL="0" indent="0">
              <a:buClr>
                <a:srgbClr val="E3DE00"/>
              </a:buClr>
              <a:buFontTx/>
              <a:buChar char="•"/>
            </a:pPr>
            <a:r>
              <a:rPr lang="en-US" smtClean="0"/>
              <a:t> Utilize technologies   </a:t>
            </a:r>
          </a:p>
          <a:p>
            <a:pPr marL="0" indent="0">
              <a:buFont typeface="Wingdings" pitchFamily="2" charset="2"/>
              <a:buChar char="ü"/>
            </a:pPr>
            <a:endParaRPr lang="en-US" sz="1400" smtClean="0"/>
          </a:p>
          <a:p>
            <a:pPr marL="0" indent="0">
              <a:buClr>
                <a:srgbClr val="E3DE00"/>
              </a:buClr>
              <a:buFontTx/>
              <a:buChar char="•"/>
            </a:pPr>
            <a:r>
              <a:rPr lang="en-US" b="1" smtClean="0"/>
              <a:t> </a:t>
            </a:r>
            <a:r>
              <a:rPr lang="en-US" smtClean="0"/>
              <a:t>Increase attendance at  </a:t>
            </a:r>
          </a:p>
          <a:p>
            <a:pPr marL="0" indent="0">
              <a:buFont typeface="Wingdings 2" pitchFamily="18" charset="2"/>
              <a:buNone/>
            </a:pPr>
            <a:r>
              <a:rPr lang="en-US" smtClean="0"/>
              <a:t>	educational, skill building and</a:t>
            </a:r>
          </a:p>
          <a:p>
            <a:pPr marL="0" indent="0">
              <a:buFont typeface="Wingdings 2" pitchFamily="18" charset="2"/>
              <a:buNone/>
            </a:pPr>
            <a:r>
              <a:rPr lang="en-US" smtClean="0"/>
              <a:t>	networking sessions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64008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effectLst/>
              </a:rPr>
              <a:t>Planning for the Future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162818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391400" cy="4114800"/>
          </a:xfrm>
        </p:spPr>
        <p:txBody>
          <a:bodyPr/>
          <a:lstStyle/>
          <a:p>
            <a:r>
              <a:rPr lang="en-US" b="1" smtClean="0"/>
              <a:t>Utilize Technologies </a:t>
            </a:r>
          </a:p>
          <a:p>
            <a:pPr lvl="1"/>
            <a:r>
              <a:rPr lang="en-US" smtClean="0"/>
              <a:t>Obtain more </a:t>
            </a:r>
            <a:r>
              <a:rPr lang="en-US" u="sng" smtClean="0"/>
              <a:t>timely</a:t>
            </a:r>
            <a:r>
              <a:rPr lang="en-US" smtClean="0"/>
              <a:t> data  survey on-line </a:t>
            </a:r>
          </a:p>
          <a:p>
            <a:pPr lvl="1"/>
            <a:r>
              <a:rPr lang="en-US" smtClean="0"/>
              <a:t>Develop  educational opportunities for building </a:t>
            </a:r>
            <a:r>
              <a:rPr lang="en-US" u="sng" smtClean="0"/>
              <a:t>informatics</a:t>
            </a:r>
            <a:r>
              <a:rPr lang="en-US" smtClean="0"/>
              <a:t> skills and competencies </a:t>
            </a:r>
          </a:p>
          <a:p>
            <a:pPr lvl="1"/>
            <a:r>
              <a:rPr lang="en-US" smtClean="0"/>
              <a:t>Meet the state’s mandated </a:t>
            </a:r>
            <a:r>
              <a:rPr lang="en-US" u="sng" smtClean="0"/>
              <a:t>electronic reporting  </a:t>
            </a:r>
          </a:p>
          <a:p>
            <a:pPr lvl="1">
              <a:buFont typeface="Wingdings 2" pitchFamily="18" charset="2"/>
              <a:buNone/>
            </a:pPr>
            <a:r>
              <a:rPr lang="en-US" sz="1600" smtClean="0"/>
              <a:t>  </a:t>
            </a:r>
          </a:p>
          <a:p>
            <a:r>
              <a:rPr lang="en-US" b="1" smtClean="0"/>
              <a:t>Contribute Nationally</a:t>
            </a:r>
          </a:p>
          <a:p>
            <a:pPr lvl="1"/>
            <a:r>
              <a:rPr lang="en-US" smtClean="0"/>
              <a:t>Continue to </a:t>
            </a:r>
            <a:r>
              <a:rPr lang="en-US" u="sng" smtClean="0"/>
              <a:t>document services</a:t>
            </a:r>
            <a:r>
              <a:rPr lang="en-US" smtClean="0"/>
              <a:t> provided </a:t>
            </a:r>
          </a:p>
          <a:p>
            <a:pPr lvl="1"/>
            <a:r>
              <a:rPr lang="en-US" smtClean="0"/>
              <a:t>Improve ability to define the </a:t>
            </a:r>
            <a:r>
              <a:rPr lang="en-US" u="sng" smtClean="0"/>
              <a:t>denominator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914400"/>
            <a:ext cx="8229600" cy="2286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en-US" sz="3600" smtClean="0">
                <a:ln>
                  <a:noFill/>
                </a:ln>
                <a:solidFill>
                  <a:srgbClr val="FFFF00"/>
                </a:solidFill>
                <a:effectLst/>
              </a:rPr>
              <a:t/>
            </a:r>
            <a:br>
              <a:rPr lang="en-US" sz="3600" smtClean="0">
                <a:ln>
                  <a:noFill/>
                </a:ln>
                <a:solidFill>
                  <a:srgbClr val="FFFF00"/>
                </a:solidFill>
                <a:effectLst/>
              </a:rPr>
            </a:br>
            <a:r>
              <a:rPr lang="en-US" sz="3600" smtClean="0">
                <a:ln>
                  <a:noFill/>
                </a:ln>
                <a:solidFill>
                  <a:srgbClr val="FFFF00"/>
                </a:solidFill>
                <a:effectLst/>
              </a:rPr>
              <a:t>Questions or Comments</a:t>
            </a:r>
            <a:r>
              <a:rPr lang="en-US" sz="3600" smtClean="0">
                <a:ln>
                  <a:noFill/>
                </a:ln>
                <a:effectLst/>
              </a:rPr>
              <a:t> </a:t>
            </a:r>
            <a:br>
              <a:rPr lang="en-US" sz="3600" smtClean="0">
                <a:ln>
                  <a:noFill/>
                </a:ln>
                <a:effectLst/>
              </a:rPr>
            </a:br>
            <a:r>
              <a:rPr lang="en-US" sz="3600" smtClean="0">
                <a:ln>
                  <a:noFill/>
                </a:ln>
                <a:effectLst/>
              </a:rPr>
              <a:t/>
            </a:r>
            <a:br>
              <a:rPr lang="en-US" sz="3600" smtClean="0">
                <a:ln>
                  <a:noFill/>
                </a:ln>
                <a:effectLst/>
              </a:rPr>
            </a:br>
            <a:r>
              <a:rPr lang="en-US" sz="2400" smtClean="0">
                <a:ln>
                  <a:noFill/>
                </a:ln>
                <a:effectLst/>
              </a:rPr>
              <a:t>Massachusetts Association of Public Health Nurses  </a:t>
            </a:r>
            <a:br>
              <a:rPr lang="en-US" sz="2400" smtClean="0">
                <a:ln>
                  <a:noFill/>
                </a:ln>
                <a:effectLst/>
              </a:rPr>
            </a:br>
            <a:r>
              <a:rPr lang="en-US" sz="2400" smtClean="0">
                <a:ln>
                  <a:noFill/>
                </a:ln>
                <a:solidFill>
                  <a:srgbClr val="FFFF00"/>
                </a:solidFill>
                <a:effectLst/>
              </a:rPr>
              <a:t>www.maphn.org</a:t>
            </a:r>
            <a:br>
              <a:rPr lang="en-US" sz="2400" smtClean="0">
                <a:ln>
                  <a:noFill/>
                </a:ln>
                <a:solidFill>
                  <a:srgbClr val="FFFF00"/>
                </a:solidFill>
                <a:effectLst/>
              </a:rPr>
            </a:br>
            <a:endParaRPr lang="en-US" sz="240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63963" y="3194050"/>
            <a:ext cx="1524000" cy="1536095"/>
          </a:xfrm>
          <a:prstGeom prst="rect">
            <a:avLst/>
          </a:prstGeom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64867" name="Rectangle 7"/>
          <p:cNvSpPr>
            <a:spLocks noChangeArrowheads="1"/>
          </p:cNvSpPr>
          <p:nvPr/>
        </p:nvSpPr>
        <p:spPr bwMode="auto">
          <a:xfrm>
            <a:off x="1295400" y="5257800"/>
            <a:ext cx="640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THANK YOU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304800"/>
            <a:ext cx="82296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/>
              <a:t>Introduction</a:t>
            </a:r>
            <a:endParaRPr lang="en-US" dirty="0" smtClean="0">
              <a:ln>
                <a:noFill/>
              </a:ln>
              <a:effectLst/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Clr>
                <a:srgbClr val="FFC000"/>
              </a:buClr>
            </a:pPr>
            <a:r>
              <a:rPr lang="en-US" smtClean="0"/>
              <a:t>PHNs are essential in improving the health of communities</a:t>
            </a:r>
          </a:p>
          <a:p>
            <a:pPr eaLnBrk="1" hangingPunct="1">
              <a:buClr>
                <a:srgbClr val="FFC000"/>
              </a:buClr>
            </a:pPr>
            <a:r>
              <a:rPr lang="en-US" smtClean="0"/>
              <a:t>PHNs are needed to:</a:t>
            </a:r>
          </a:p>
          <a:p>
            <a:pPr lvl="1" eaLnBrk="1" hangingPunct="1"/>
            <a:r>
              <a:rPr lang="en-US" smtClean="0"/>
              <a:t>Address population health issues </a:t>
            </a:r>
          </a:p>
          <a:p>
            <a:pPr lvl="1" eaLnBrk="1" hangingPunct="1"/>
            <a:r>
              <a:rPr lang="en-US" smtClean="0"/>
              <a:t>Reduce health disparities</a:t>
            </a:r>
          </a:p>
          <a:p>
            <a:pPr lvl="1" eaLnBrk="1" hangingPunct="1"/>
            <a:r>
              <a:rPr lang="en-US" smtClean="0"/>
              <a:t>Create healthy social and physical environments</a:t>
            </a:r>
          </a:p>
          <a:p>
            <a:pPr lvl="1" eaLnBrk="1" hangingPunct="1"/>
            <a:r>
              <a:rPr lang="en-US" smtClean="0"/>
              <a:t>Manage new and emerging health issues</a:t>
            </a:r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advTm="1176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Survey Methods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2006 First Survey</a:t>
            </a:r>
          </a:p>
          <a:p>
            <a:pPr lvl="2"/>
            <a:r>
              <a:rPr lang="en-US" smtClean="0"/>
              <a:t> Baseline data</a:t>
            </a:r>
          </a:p>
          <a:p>
            <a:r>
              <a:rPr lang="en-US" smtClean="0"/>
              <a:t>2010 Second Survey </a:t>
            </a:r>
          </a:p>
          <a:p>
            <a:pPr lvl="2"/>
            <a:r>
              <a:rPr lang="en-US" smtClean="0"/>
              <a:t>Identify trends </a:t>
            </a:r>
          </a:p>
          <a:p>
            <a:pPr lvl="2"/>
            <a:r>
              <a:rPr lang="en-US" smtClean="0"/>
              <a:t>Document PHN/Population Ratio</a:t>
            </a:r>
          </a:p>
        </p:txBody>
      </p:sp>
    </p:spTree>
  </p:cSld>
  <p:clrMapOvr>
    <a:masterClrMapping/>
  </p:clrMapOvr>
  <p:transition advTm="773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Survey Methods</a:t>
            </a:r>
            <a:endParaRPr lang="en-US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Voluntary pencil/paper </a:t>
            </a:r>
          </a:p>
          <a:p>
            <a:r>
              <a:rPr lang="en-US" smtClean="0"/>
              <a:t>15-20 minutes to complete</a:t>
            </a:r>
          </a:p>
          <a:p>
            <a:r>
              <a:rPr lang="en-US" smtClean="0"/>
              <a:t>Distribution</a:t>
            </a:r>
          </a:p>
          <a:p>
            <a:pPr lvl="1"/>
            <a:r>
              <a:rPr lang="en-US" smtClean="0"/>
              <a:t>2009 MA PHN annual conference</a:t>
            </a:r>
          </a:p>
          <a:p>
            <a:pPr lvl="1"/>
            <a:r>
              <a:rPr lang="en-US" smtClean="0"/>
              <a:t>MA PHN Regional chapter meetings</a:t>
            </a:r>
          </a:p>
          <a:p>
            <a:pPr lvl="1"/>
            <a:r>
              <a:rPr lang="en-US" smtClean="0"/>
              <a:t>Available on-line</a:t>
            </a:r>
          </a:p>
          <a:p>
            <a:pPr lvl="1"/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 advTm="1806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533400"/>
            <a:ext cx="8229600" cy="838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Survey Methods</a:t>
            </a:r>
            <a:endParaRPr lang="en-US" dirty="0" smtClean="0">
              <a:ln>
                <a:noFill/>
              </a:ln>
              <a:effectLst/>
            </a:endParaRPr>
          </a:p>
        </p:txBody>
      </p:sp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Clr>
                <a:srgbClr val="FFC000"/>
              </a:buClr>
            </a:pPr>
            <a:r>
              <a:rPr lang="en-US" smtClean="0"/>
              <a:t>174 surveys returned </a:t>
            </a:r>
          </a:p>
          <a:p>
            <a:pPr>
              <a:buClr>
                <a:srgbClr val="FFC000"/>
              </a:buClr>
            </a:pPr>
            <a:r>
              <a:rPr lang="en-US" smtClean="0"/>
              <a:t>Covering 183 municipalities </a:t>
            </a:r>
          </a:p>
          <a:p>
            <a:pPr>
              <a:buClr>
                <a:srgbClr val="FFC000"/>
              </a:buClr>
            </a:pPr>
            <a:r>
              <a:rPr lang="en-US" smtClean="0"/>
              <a:t>Representing 80% of the population of the Commonwealth</a:t>
            </a:r>
          </a:p>
        </p:txBody>
      </p:sp>
    </p:spTree>
  </p:cSld>
  <p:clrMapOvr>
    <a:masterClrMapping/>
  </p:clrMapOvr>
  <p:transition advTm="1663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6750" y="152400"/>
          <a:ext cx="8391375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Tm="2625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photo album</Template>
  <TotalTime>21247</TotalTime>
  <Words>669</Words>
  <Application>Microsoft Office PowerPoint</Application>
  <PresentationFormat>On-screen Show (4:3)</PresentationFormat>
  <Paragraphs>277</Paragraphs>
  <Slides>49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6" baseType="lpstr">
      <vt:lpstr>Arial</vt:lpstr>
      <vt:lpstr>Corbel</vt:lpstr>
      <vt:lpstr>Wingdings 2</vt:lpstr>
      <vt:lpstr>Calibri</vt:lpstr>
      <vt:lpstr>Constantia</vt:lpstr>
      <vt:lpstr>Wingdings</vt:lpstr>
      <vt:lpstr>Wingdings 3</vt:lpstr>
      <vt:lpstr>Times New Roman</vt:lpstr>
      <vt:lpstr>Deluxe</vt:lpstr>
      <vt:lpstr>Deluxe</vt:lpstr>
      <vt:lpstr>Deluxe</vt:lpstr>
      <vt:lpstr>Deluxe</vt:lpstr>
      <vt:lpstr>Deluxe</vt:lpstr>
      <vt:lpstr>Deluxe</vt:lpstr>
      <vt:lpstr>Deluxe</vt:lpstr>
      <vt:lpstr>Chart</vt:lpstr>
      <vt:lpstr>Microsoft Excel 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Extra Hours per Week 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Examples  and  Anecdotes</vt:lpstr>
      <vt:lpstr>Examples</vt:lpstr>
      <vt:lpstr>Anecdotes</vt:lpstr>
      <vt:lpstr>Slide 43</vt:lpstr>
      <vt:lpstr>Slide 44</vt:lpstr>
      <vt:lpstr>Slide 45</vt:lpstr>
      <vt:lpstr>Slide 46</vt:lpstr>
      <vt:lpstr>Recommendations 2010</vt:lpstr>
      <vt:lpstr>Slide 48</vt:lpstr>
      <vt:lpstr> Questions or Comments   Massachusetts Association of Public Health Nurses   www.maphn.org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Massachusetts Public Health Nursing Survey 2010</dc:title>
  <dc:creator>DChaulk</dc:creator>
  <cp:lastModifiedBy>GLaRosa</cp:lastModifiedBy>
  <cp:revision>273</cp:revision>
  <dcterms:created xsi:type="dcterms:W3CDTF">2011-04-02T17:38:06Z</dcterms:created>
  <dcterms:modified xsi:type="dcterms:W3CDTF">2011-12-06T20:41:05Z</dcterms:modified>
</cp:coreProperties>
</file>