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59" r:id="rId5"/>
    <p:sldId id="276" r:id="rId6"/>
    <p:sldId id="277" r:id="rId7"/>
    <p:sldId id="279" r:id="rId8"/>
    <p:sldId id="280" r:id="rId9"/>
    <p:sldId id="278" r:id="rId10"/>
    <p:sldId id="261" r:id="rId11"/>
    <p:sldId id="269" r:id="rId12"/>
    <p:sldId id="264" r:id="rId13"/>
    <p:sldId id="295" r:id="rId14"/>
    <p:sldId id="296" r:id="rId15"/>
    <p:sldId id="297" r:id="rId16"/>
    <p:sldId id="299" r:id="rId17"/>
    <p:sldId id="265" r:id="rId18"/>
    <p:sldId id="268" r:id="rId19"/>
    <p:sldId id="274" r:id="rId20"/>
    <p:sldId id="275" r:id="rId21"/>
    <p:sldId id="298" r:id="rId22"/>
    <p:sldId id="262" r:id="rId23"/>
    <p:sldId id="267" r:id="rId24"/>
    <p:sldId id="271" r:id="rId25"/>
    <p:sldId id="272" r:id="rId26"/>
    <p:sldId id="282" r:id="rId27"/>
    <p:sldId id="273" r:id="rId28"/>
    <p:sldId id="263" r:id="rId29"/>
    <p:sldId id="266" r:id="rId30"/>
    <p:sldId id="270" r:id="rId31"/>
    <p:sldId id="281" r:id="rId32"/>
    <p:sldId id="283" r:id="rId33"/>
    <p:sldId id="294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EAB12E-B805-4D02-BD74-BA258C92A20B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6A5B05-8512-485E-9B40-687B2F887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354D2F-C7DA-4B79-8216-F75E3CCA920F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6D8A384-95FB-4422-AFC4-B0F821C73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9FA3A2-038A-4049-93F7-6FDEC7613A7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2C58FC-8BB3-468A-9228-3DC0A013E8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Ce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CC53E9-E91A-4D3D-86CC-7A78BA04D6A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2B1931-79E6-4249-8AB3-93BB557373DE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35C398A-2CCC-422D-8CBF-C188757FF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95659-7CB6-42DA-B98F-81A1C83230D2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55607-1574-4205-891A-C5EF9DDA3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C56AB-7387-46D9-98E5-E47535DA1E51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93D6B-86C1-4C1B-BC78-24CF3C7BA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7DE83-C43C-43B3-8680-CBB65485103B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6EB71-18CF-4591-A7EB-5E20C8213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BBC4F-250B-4BED-BD6B-D89FFB084736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E33B9BB-AED4-4263-988A-BF75A50D5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C2A305-5715-454E-8B86-3E2BBF62C1D6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DB838C-BA75-42BD-83E3-D5E42EC38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07FB06-D08E-4D34-85BC-BEC51F948126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9CBB35C-2AEA-4762-AE95-9EE39D419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59C5-0DC6-404B-9CBB-9BF7515ABE62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F0B16-76D9-4372-B209-38D0BD17F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FEB3-1B6E-4A01-BE50-69D758BFC875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EE8AF29-526C-40BA-8978-7E1EB9296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7157A-0FB7-416B-80E9-CF1DD9122D54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B0387-34AA-40C0-BBB2-1C231EE6A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F5724A-DFAE-446C-AB62-E123C1CF9D3C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17690BF3-3EB0-4E78-9F17-A34918D27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42F9320-5096-4C4F-B77B-6976576A2528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F3A1070-25BD-43F9-A05B-024EA3806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6" r:id="rId4"/>
    <p:sldLayoutId id="2147483687" r:id="rId5"/>
    <p:sldLayoutId id="2147483682" r:id="rId6"/>
    <p:sldLayoutId id="2147483688" r:id="rId7"/>
    <p:sldLayoutId id="2147483681" r:id="rId8"/>
    <p:sldLayoutId id="2147483689" r:id="rId9"/>
    <p:sldLayoutId id="2147483680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hyperlink" Target="http://www.google.com/url?url=http://lasvegas2014.org/tag/google-maps/&amp;rct=j&amp;frm=1&amp;q=&amp;esrc=s&amp;sa=U&amp;ei=BmUsVPrYNZavyASQ84GwBw&amp;ved=0CBgQ9QEwAQ&amp;usg=AFQjCNFIiRPiNORhm6M3-L7ODBcT_1ETz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//upload.wikimedia.org/wikipedia/commons/7/75/Google_Drive_Logo.svg" TargetMode="External"/><Relationship Id="rId5" Type="http://schemas.openxmlformats.org/officeDocument/2006/relationships/image" Target="../media/image8.png"/><Relationship Id="rId4" Type="http://schemas.openxmlformats.org/officeDocument/2006/relationships/hyperlink" Target="//upload.wikimedia.org/wikipedia/en/4/47/Dropbox_logo_(September_2013).sv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iheart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//upload.wikimedia.org/wikipedia/en/4/47/Dropbox_logo_(September_2013).sv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//upload.wikimedia.org/wikipedia/commons/7/75/Google_Drive_Logo.sv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url=http://lasvegas2014.org/tag/google-maps/&amp;rct=j&amp;frm=1&amp;q=&amp;esrc=s&amp;sa=U&amp;ei=BmUsVPrYNZavyASQ84GwBw&amp;ved=0CBgQ9QEwAQ&amp;usg=AFQjCNFIiRPiNORhm6M3-L7ODBcT_1ETz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Mobile Applications for Emergency Preparedness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1200" dirty="0" smtClean="0"/>
              <a:t>Massachusetts Emergency Preparedness Region 4b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1200" dirty="0" smtClean="0"/>
              <a:t>Jennifer Brais, MPH 												November 2014 </a:t>
            </a:r>
            <a:endParaRPr lang="en-US" sz="1200" dirty="0"/>
          </a:p>
        </p:txBody>
      </p:sp>
      <p:pic>
        <p:nvPicPr>
          <p:cNvPr id="35842" name="Picture 2" descr="http://www.att.com/wireless/iphone/assets/iphone-4s-devices.jpg"/>
          <p:cNvPicPr>
            <a:picLocks noChangeAspect="1" noChangeArrowheads="1"/>
          </p:cNvPicPr>
          <p:nvPr/>
        </p:nvPicPr>
        <p:blipFill>
          <a:blip r:embed="rId3" cstate="print"/>
          <a:srcRect l="32500" t="15643" r="30000" b="15084"/>
          <a:stretch>
            <a:fillRect/>
          </a:stretch>
        </p:blipFill>
        <p:spPr bwMode="auto">
          <a:xfrm>
            <a:off x="533400" y="914400"/>
            <a:ext cx="1143000" cy="2362200"/>
          </a:xfrm>
          <a:prstGeom prst="roundRect">
            <a:avLst/>
          </a:prstGeom>
          <a:noFill/>
        </p:spPr>
      </p:pic>
      <p:pic>
        <p:nvPicPr>
          <p:cNvPr id="35844" name="Picture 4" descr="http://s1.ibtimes.com/sites/www.ibtimes.com/files/styles/v2_article_large/public/2014/04/02/samsung-galaxy-s5mini.jpg?itok=Hw40YTeL"/>
          <p:cNvPicPr>
            <a:picLocks noChangeAspect="1" noChangeArrowheads="1"/>
          </p:cNvPicPr>
          <p:nvPr/>
        </p:nvPicPr>
        <p:blipFill>
          <a:blip r:embed="rId4" cstate="print"/>
          <a:srcRect l="35325" t="6237" r="35584" b="6432"/>
          <a:stretch>
            <a:fillRect/>
          </a:stretch>
        </p:blipFill>
        <p:spPr bwMode="auto">
          <a:xfrm>
            <a:off x="7429500" y="914400"/>
            <a:ext cx="1257300" cy="2514600"/>
          </a:xfrm>
          <a:prstGeom prst="roundRect">
            <a:avLst/>
          </a:prstGeom>
          <a:noFill/>
        </p:spPr>
      </p:pic>
      <p:pic>
        <p:nvPicPr>
          <p:cNvPr id="35846" name="Picture 6" descr="http://cdn.macrumors.com/article-new/2013/01/ipad5_2.jpg"/>
          <p:cNvPicPr>
            <a:picLocks noChangeAspect="1" noChangeArrowheads="1"/>
          </p:cNvPicPr>
          <p:nvPr/>
        </p:nvPicPr>
        <p:blipFill>
          <a:blip r:embed="rId5" cstate="print"/>
          <a:srcRect l="3950" t="1429" r="5185" b="1429"/>
          <a:stretch>
            <a:fillRect/>
          </a:stretch>
        </p:blipFill>
        <p:spPr bwMode="auto">
          <a:xfrm>
            <a:off x="2209800" y="762000"/>
            <a:ext cx="1752600" cy="2590800"/>
          </a:xfrm>
          <a:prstGeom prst="roundRect">
            <a:avLst/>
          </a:prstGeom>
          <a:noFill/>
        </p:spPr>
      </p:pic>
      <p:pic>
        <p:nvPicPr>
          <p:cNvPr id="35850" name="Picture 10" descr="http://4.bp.blogspot.com/-JV4k0dS0dHg/UVLKKxbkiVI/AAAAAAAACU8/RWC17qsyj2U/s1600/Gallery+++Tablet+PCs+XE700T1C+++Samsung+Tablet+PCs1.png"/>
          <p:cNvPicPr>
            <a:picLocks noChangeAspect="1" noChangeArrowheads="1"/>
          </p:cNvPicPr>
          <p:nvPr/>
        </p:nvPicPr>
        <p:blipFill>
          <a:blip r:embed="rId6" cstate="print"/>
          <a:srcRect l="1384" t="2192" r="1730" b="3562"/>
          <a:stretch>
            <a:fillRect/>
          </a:stretch>
        </p:blipFill>
        <p:spPr bwMode="auto">
          <a:xfrm>
            <a:off x="4191000" y="1371600"/>
            <a:ext cx="3048000" cy="1872343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2670175"/>
            <a:ext cx="7123113" cy="1673225"/>
          </a:xfrm>
        </p:spPr>
        <p:txBody>
          <a:bodyPr/>
          <a:lstStyle/>
          <a:p>
            <a:r>
              <a:rPr lang="en-US" sz="2400" smtClean="0"/>
              <a:t>Mobile applications that provide users with emergency preparedness information</a:t>
            </a:r>
          </a:p>
        </p:txBody>
      </p:sp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</a:t>
            </a:r>
          </a:p>
        </p:txBody>
      </p:sp>
      <p:pic>
        <p:nvPicPr>
          <p:cNvPr id="26627" name="Picture 2" descr="Guide screen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3700" y="3200400"/>
            <a:ext cx="1714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WISER Web S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24400"/>
            <a:ext cx="25717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Red Cross Mobile Apps</a:t>
            </a:r>
          </a:p>
        </p:txBody>
      </p:sp>
      <p:sp>
        <p:nvSpPr>
          <p:cNvPr id="27650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A series of free mobile apps from Red Cross</a:t>
            </a:r>
          </a:p>
          <a:p>
            <a:r>
              <a:rPr lang="en-US" smtClean="0"/>
              <a:t>Everyday Apps: First Aid, Blood, Pet First Aid, Team Red Cross, and Swim  </a:t>
            </a:r>
          </a:p>
          <a:p>
            <a:r>
              <a:rPr lang="en-US" smtClean="0"/>
              <a:t>Natural Disaster Apps: Earthquake, Hurricane, Tornado, Flood, Wildfire, and Shelter </a:t>
            </a:r>
          </a:p>
          <a:p>
            <a:r>
              <a:rPr lang="en-US" smtClean="0"/>
              <a:t>Apps are also available in Spanish 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 l="33276" t="10023" r="26682" b="55933"/>
          <a:stretch>
            <a:fillRect/>
          </a:stretch>
        </p:blipFill>
        <p:spPr bwMode="auto">
          <a:xfrm>
            <a:off x="4953000" y="4800600"/>
            <a:ext cx="36639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 l="33333" t="9259" r="29167" b="56667"/>
          <a:stretch>
            <a:fillRect/>
          </a:stretch>
        </p:blipFill>
        <p:spPr bwMode="auto">
          <a:xfrm>
            <a:off x="984250" y="4800600"/>
            <a:ext cx="358775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American Red Cro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52400"/>
            <a:ext cx="20097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American Heart Association </a:t>
            </a:r>
            <a:br>
              <a:rPr lang="en-US" sz="3100" dirty="0" smtClean="0"/>
            </a:br>
            <a:r>
              <a:rPr lang="en-US" sz="3100" dirty="0" smtClean="0"/>
              <a:t>Pocket First Aid &amp; CPR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Free mobile app developed by the American Heart Association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Latest up-to-date emergency info from the American Heart Association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Review first aid procedures anywhere, anytime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Hundreds of pages of information with illustrations and videos, including topics such as: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 CPR, choking, bites, bruises, burns, seizures, diabetic emergencies, and more. </a:t>
            </a:r>
          </a:p>
        </p:txBody>
      </p:sp>
      <p:sp>
        <p:nvSpPr>
          <p:cNvPr id="28675" name="AutoShape 4" descr="Image result for american heart association"/>
          <p:cNvSpPr>
            <a:spLocks noChangeAspect="1" noChangeArrowheads="1"/>
          </p:cNvSpPr>
          <p:nvPr/>
        </p:nvSpPr>
        <p:spPr bwMode="auto">
          <a:xfrm>
            <a:off x="155575" y="-685800"/>
            <a:ext cx="1438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w Cen MT" pitchFamily="34" charset="0"/>
            </a:endParaRPr>
          </a:p>
        </p:txBody>
      </p:sp>
      <p:sp>
        <p:nvSpPr>
          <p:cNvPr id="28676" name="AutoShape 6" descr="Image result for american heart association"/>
          <p:cNvSpPr>
            <a:spLocks noChangeAspect="1" noChangeArrowheads="1"/>
          </p:cNvSpPr>
          <p:nvPr/>
        </p:nvSpPr>
        <p:spPr bwMode="auto">
          <a:xfrm>
            <a:off x="155575" y="-685800"/>
            <a:ext cx="1438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w Cen MT" pitchFamily="34" charset="0"/>
            </a:endParaRPr>
          </a:p>
        </p:txBody>
      </p:sp>
      <p:pic>
        <p:nvPicPr>
          <p:cNvPr id="28677" name="Picture 8" descr="http://ahaheartball.com/images/logo.png"/>
          <p:cNvPicPr>
            <a:picLocks noChangeAspect="1" noChangeArrowheads="1"/>
          </p:cNvPicPr>
          <p:nvPr/>
        </p:nvPicPr>
        <p:blipFill>
          <a:blip r:embed="rId2" cstate="print"/>
          <a:srcRect r="64029" b="13109"/>
          <a:stretch>
            <a:fillRect/>
          </a:stretch>
        </p:blipFill>
        <p:spPr bwMode="auto">
          <a:xfrm>
            <a:off x="7315200" y="152400"/>
            <a:ext cx="1219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CDC Blast Injury 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4035425" cy="4495800"/>
          </a:xfrm>
        </p:spPr>
        <p:txBody>
          <a:bodyPr/>
          <a:lstStyle/>
          <a:p>
            <a:r>
              <a:rPr lang="en-US" smtClean="0"/>
              <a:t>Available on Apple devices </a:t>
            </a:r>
          </a:p>
          <a:p>
            <a:r>
              <a:rPr lang="en-US" smtClean="0"/>
              <a:t>Designed to help healthcare providers and public health professionals treat injuries, prepare for blast events, and save lives.</a:t>
            </a:r>
          </a:p>
        </p:txBody>
      </p:sp>
      <p:pic>
        <p:nvPicPr>
          <p:cNvPr id="29699" name="Picture 2" descr="iPhone Screenshot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50" y="1371600"/>
            <a:ext cx="30670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Radiation Emergency </a:t>
            </a:r>
            <a:br>
              <a:rPr lang="en-US" dirty="0" smtClean="0"/>
            </a:br>
            <a:r>
              <a:rPr lang="en-US" dirty="0" smtClean="0"/>
              <a:t>Medical Management 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Available on Android and Apple</a:t>
            </a:r>
          </a:p>
          <a:p>
            <a:r>
              <a:rPr lang="en-US" smtClean="0"/>
              <a:t>Clinical diagnosis and treatment of radiation injury during radiological and nuclear emergencies </a:t>
            </a:r>
          </a:p>
          <a:p>
            <a:r>
              <a:rPr lang="en-US" smtClean="0"/>
              <a:t>Just-in-time, evidence-based, usable information with sufficient background and context to make complex issues understandable to those without formal radiation medicine expertise 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14300"/>
            <a:ext cx="1828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FEMA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4111625" cy="4495800"/>
          </a:xfrm>
        </p:spPr>
        <p:txBody>
          <a:bodyPr/>
          <a:lstStyle/>
          <a:p>
            <a:r>
              <a:rPr lang="en-US" smtClean="0"/>
              <a:t>Preparedness tips </a:t>
            </a:r>
          </a:p>
          <a:p>
            <a:r>
              <a:rPr lang="en-US" smtClean="0"/>
              <a:t>Interactive checklists</a:t>
            </a:r>
          </a:p>
          <a:p>
            <a:r>
              <a:rPr lang="en-US" smtClean="0"/>
              <a:t>Map with FEMA Disaster Recovery Center locations </a:t>
            </a:r>
          </a:p>
          <a:p>
            <a:r>
              <a:rPr lang="en-US" smtClean="0"/>
              <a:t>Much more! 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8288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iPhone Screenshot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057400"/>
            <a:ext cx="25320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HealthMap: Outbreaks Near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4035425" cy="44958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Available on Android and Apple devices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Access real-time disease outbreak information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See what outbreaks are in your neighborhood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Search reports </a:t>
            </a:r>
            <a:r>
              <a:rPr lang="en-US" smtClean="0"/>
              <a:t>and interactive map  </a:t>
            </a: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pic>
        <p:nvPicPr>
          <p:cNvPr id="33795" name="Picture 2" descr="HealthMap: Outbreaks Near Me - screenshot thumbn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76400"/>
            <a:ext cx="243840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WISER </a:t>
            </a:r>
          </a:p>
        </p:txBody>
      </p:sp>
      <p:sp>
        <p:nvSpPr>
          <p:cNvPr id="34818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b="1" smtClean="0"/>
              <a:t>WISER</a:t>
            </a:r>
            <a:r>
              <a:rPr lang="en-US" smtClean="0"/>
              <a:t> - a system designed to assist emergency responders in hazardous material incidents</a:t>
            </a:r>
          </a:p>
          <a:p>
            <a:r>
              <a:rPr lang="en-US" smtClean="0"/>
              <a:t>Provides a wide range of information on hazardous substances, including substance identification support, physical characteristics, human health information, and containment and suppression advice. </a:t>
            </a:r>
          </a:p>
        </p:txBody>
      </p:sp>
      <p:pic>
        <p:nvPicPr>
          <p:cNvPr id="34819" name="Picture 2" descr="Specialized Information Servi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52400"/>
            <a:ext cx="3086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WISER Web S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19800"/>
            <a:ext cx="25717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HurricaneSoftware.com 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Free mobile app </a:t>
            </a:r>
          </a:p>
          <a:p>
            <a:r>
              <a:rPr lang="en-US" smtClean="0"/>
              <a:t>Get the latest real-time satellite data, the predicted hurricane path, strike possibilities, wind speeds, and more</a:t>
            </a:r>
          </a:p>
          <a:p>
            <a:r>
              <a:rPr lang="en-US" smtClean="0"/>
              <a:t>App allows you to track multiple hurricanes at one time, as well as access historical data for past seasons and individual locations</a:t>
            </a:r>
          </a:p>
        </p:txBody>
      </p:sp>
      <p:pic>
        <p:nvPicPr>
          <p:cNvPr id="35843" name="Picture 7" descr="http://images.nationalgeographic.com/wpf/media-live/photos/000/002/cache/hurricane-ivan_200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1816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5-0 Radio Police Scanner 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Free app that works with iPhone and iPad </a:t>
            </a:r>
          </a:p>
          <a:p>
            <a:r>
              <a:rPr lang="en-US" smtClean="0"/>
              <a:t>Listen to feeds of police scanners for your town, state, or country </a:t>
            </a:r>
          </a:p>
          <a:p>
            <a:r>
              <a:rPr lang="en-US" smtClean="0"/>
              <a:t>Great for gaining situational awareness first hand from first responder scanners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These applications provide functional assistance with useful application to emergency situations </a:t>
            </a:r>
          </a:p>
        </p:txBody>
      </p:sp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Utility </a:t>
            </a:r>
          </a:p>
        </p:txBody>
      </p:sp>
      <p:pic>
        <p:nvPicPr>
          <p:cNvPr id="17411" name="Picture 2" descr="https://encrypted-tbn0.gstatic.com/images?q=tbn:ANd9GcTZVO1lBKyFiIx799dFXqm9sL7na7FSWNccCdsIJ66-fJ8E_Mv3k3sxG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419600"/>
            <a:ext cx="819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File:Dropbox logo (September 2013)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886200"/>
            <a:ext cx="26670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File:Google Drive Logo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5105400"/>
            <a:ext cx="15240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Police Stream 	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Free app for Android devices</a:t>
            </a:r>
          </a:p>
          <a:p>
            <a:r>
              <a:rPr lang="en-US" smtClean="0"/>
              <a:t>Listen to police and first responder scanner feeds</a:t>
            </a:r>
          </a:p>
          <a:p>
            <a:r>
              <a:rPr lang="en-US" smtClean="0"/>
              <a:t>Browse scanner feeds, find most listened to feeds, and find feeds that are nearest to your location 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Ready Nova 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4035425" cy="4495800"/>
          </a:xfrm>
        </p:spPr>
        <p:txBody>
          <a:bodyPr/>
          <a:lstStyle/>
          <a:p>
            <a:r>
              <a:rPr lang="en-US" smtClean="0"/>
              <a:t>Available on Android and Apple devices</a:t>
            </a:r>
          </a:p>
          <a:p>
            <a:r>
              <a:rPr lang="en-US" smtClean="0"/>
              <a:t>Helps families and business owners follow basic emergency preparedness practices </a:t>
            </a:r>
          </a:p>
        </p:txBody>
      </p:sp>
      <p:pic>
        <p:nvPicPr>
          <p:cNvPr id="38915" name="Picture 2" descr="iPhone Screensho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764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590800"/>
            <a:ext cx="7123113" cy="1673225"/>
          </a:xfrm>
        </p:spPr>
        <p:txBody>
          <a:bodyPr/>
          <a:lstStyle/>
          <a:p>
            <a:r>
              <a:rPr lang="en-US" sz="2400" smtClean="0"/>
              <a:t>Mobile apps that allow communication during emergency situations </a:t>
            </a:r>
          </a:p>
        </p:txBody>
      </p:sp>
      <p:sp>
        <p:nvSpPr>
          <p:cNvPr id="399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 </a:t>
            </a:r>
          </a:p>
        </p:txBody>
      </p:sp>
      <p:pic>
        <p:nvPicPr>
          <p:cNvPr id="39939" name="Picture 12" descr="http://goodlogo.com/images/logos/skype_logo_276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648200"/>
            <a:ext cx="3810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" descr="http://voxer.com/images/logo.png"/>
          <p:cNvPicPr>
            <a:picLocks noChangeAspect="1" noChangeArrowheads="1"/>
          </p:cNvPicPr>
          <p:nvPr/>
        </p:nvPicPr>
        <p:blipFill>
          <a:blip r:embed="rId3" cstate="print"/>
          <a:srcRect r="70000"/>
          <a:stretch>
            <a:fillRect/>
          </a:stretch>
        </p:blipFill>
        <p:spPr bwMode="auto">
          <a:xfrm>
            <a:off x="762000" y="3581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2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33400"/>
            <a:ext cx="26146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ICE Standard </a:t>
            </a:r>
          </a:p>
        </p:txBody>
      </p:sp>
      <p:sp>
        <p:nvSpPr>
          <p:cNvPr id="40962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Free mobile emergency medical information app</a:t>
            </a:r>
          </a:p>
          <a:p>
            <a:r>
              <a:rPr lang="en-US" smtClean="0"/>
              <a:t>ICE = In Case of Emergency </a:t>
            </a:r>
          </a:p>
          <a:p>
            <a:r>
              <a:rPr lang="en-US" smtClean="0"/>
              <a:t>App allows user to create an ICE contact card for their mobile device</a:t>
            </a:r>
          </a:p>
          <a:p>
            <a:r>
              <a:rPr lang="en-US" smtClean="0"/>
              <a:t>Color coding that allows first responders to quickly determining potential issues with the patient based on their medical history 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</a:t>
            </a:r>
          </a:p>
        </p:txBody>
      </p:sp>
      <p:pic>
        <p:nvPicPr>
          <p:cNvPr id="40963" name="Picture 2" descr="http://emergencystandard.org/Content/images/ICEStandardInsurance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5562600"/>
            <a:ext cx="3314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Voxer 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Voxer has 3 levels: personal, pro &amp; business</a:t>
            </a:r>
          </a:p>
          <a:p>
            <a:pPr lvl="1"/>
            <a:r>
              <a:rPr lang="en-US" smtClean="0"/>
              <a:t>Personal is free, pro is $29.99/annually, and business is $99.95/annually</a:t>
            </a:r>
          </a:p>
          <a:p>
            <a:r>
              <a:rPr lang="en-US" smtClean="0"/>
              <a:t>The Voxer app turns your phone into a push-to-talk walkie talkie, allowing you to send voice messages in near-real time</a:t>
            </a:r>
          </a:p>
          <a:p>
            <a:r>
              <a:rPr lang="en-US" smtClean="0"/>
              <a:t>You can also send text, photos and location information. As a bonus, all conversations are archived for later replay</a:t>
            </a:r>
          </a:p>
        </p:txBody>
      </p:sp>
      <p:pic>
        <p:nvPicPr>
          <p:cNvPr id="41987" name="Picture 2" descr="http://voxer.com/images/logo.png"/>
          <p:cNvPicPr>
            <a:picLocks noChangeAspect="1" noChangeArrowheads="1"/>
          </p:cNvPicPr>
          <p:nvPr/>
        </p:nvPicPr>
        <p:blipFill>
          <a:blip r:embed="rId2" cstate="print"/>
          <a:srcRect r="70000"/>
          <a:stretch>
            <a:fillRect/>
          </a:stretch>
        </p:blipFill>
        <p:spPr bwMode="auto">
          <a:xfrm>
            <a:off x="7696200" y="304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Skype 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A free mobile app </a:t>
            </a:r>
          </a:p>
          <a:p>
            <a:r>
              <a:rPr lang="en-US" smtClean="0"/>
              <a:t>Allows you to voice call, video call, and instant message with contacts who are on Skype </a:t>
            </a:r>
          </a:p>
          <a:p>
            <a:r>
              <a:rPr lang="en-US" smtClean="0"/>
              <a:t> You can pay for other features such as:</a:t>
            </a:r>
          </a:p>
          <a:p>
            <a:pPr lvl="1"/>
            <a:r>
              <a:rPr lang="en-US" smtClean="0"/>
              <a:t>Calls to mobile phones and landlines worldwide at low rates </a:t>
            </a:r>
          </a:p>
          <a:p>
            <a:pPr lvl="1"/>
            <a:r>
              <a:rPr lang="en-US" smtClean="0"/>
              <a:t>Send text messages for pennies</a:t>
            </a:r>
          </a:p>
          <a:p>
            <a:pPr lvl="1"/>
            <a:r>
              <a:rPr lang="en-US" smtClean="0"/>
              <a:t>Get online at over 2 million hotspots worldwide with Skype WiFi </a:t>
            </a:r>
          </a:p>
          <a:p>
            <a:endParaRPr lang="en-US" smtClean="0"/>
          </a:p>
        </p:txBody>
      </p:sp>
      <p:sp>
        <p:nvSpPr>
          <p:cNvPr id="43011" name="AutoShape 2" descr="data:image/png;base64,iVBORw0KGgoAAAANSUhEUgAAAVIAAACVCAMAAAA9kYJlAAAAllBMVEX///8Ar/AArvAArPAAqu+i3vnR8Pzd9f0gtfFKu/IKt/L6/v8AsfFZx/X8//9vzvby+v5Lw/To+P6B0fbK6Prl9v2z5PqQ1/fu+v7E6vvN7/zb9P285/qn4PlmyvUtuvK84vmCz/Z60/aI1fdYxPQ4v/Of2viU0/ZdwvNzy/Wq4/rk8/1XwfPB7PuW3PlnxvSu3vg2w/S+vfJFAAAXGElEQVR4nO1dC3eiyBKWakTkJWBEFJUkBidmjOb+/z93efigu6qhUWczSabO2d2zkUf3R3XXu7rXuz9NjIflZrP5eEgmf+DpP48m+0PqsJJ0M93u7c8e0Bcne5YxBqAdCQAYC4x/qF5PxkE7w3kmcFbhZw/sq5I/YhjQElRt+o9Rr6HJCyMBLTBl2/izh/cFyXBoFq2Ipf+Ef1eam02I5phm/zDtRmEjj5aLP/239rtQHLQhmvPpyPvsYX4lGkslU51Pl3d7Xxz+nr2tnwuavhm/Q/9uT/5byFBBVAPzLvqpN9s8ZRbT2Yl0sIKnpXGPZ/81ZO/al3219G9+lT8bmQ7UDLTqY+V/cdLn5Psw60IN0dyOSm57UbJOdYk5oZW27+a7qBUuYYWWhNh0fcNbvMR18COFt5qjbwHqRNxJgelWsFplli78cosiZWyZjEG5V2vrwR3n9kk0FYFzRkbs27YfGyPBjaLPrnyHPTKVRGDJqf0vv6e+CrJiOL/8Nku5H9nzda+IUgUOvXBq9sXF/4RHDVJOVYo5swrS8w+2b+xHq2FJu9F04cudVf6Y8Bk2gmr2/9x8/wOa8bYoE9Z2xM+12kzj2TQoNEs4Uq5csnQc0btgkimu+dp79C/t+nrkmTQQzE7/pf67U2wKg+ehgxdyrlua7hzz6iztjKiGFsvXokduxvAh/r6v/+6892arBt1Stz4EKBYtipOMWHqtKPx84iAFB03knYP0+dDsswJIo/rd/VYXl/RJztcRUnEynz0eaTZLNhykJprHgOPidskNek1gL/VrESU/799I/uL5MEwLM7six0w533MrpEpYmPvjvYurebR6zt+yn4bzx7GbWpaVuuOP+WVUg1luYuuMtzQFs/MukOaM6pbCf3blPnp+TufwTLUCN+v1up8vwXlylzDk/JCLY3ZWbpzhttLc38epyqq9C6RHMML0NkTzx7gdZm5H08MuX4Fnt2G+BHeH/ftteIZLS+f5LodVT6Okb0nFND+HO0Ga6/YLWx5yVSZd0VETzzd4BZbOn1xj/t/y+uyOaEjilpvNqvbg3SDNnzS6lUc1VREVrneEonx5CDMPe8JvMO+vnw5P675cs0gCqXhVntz9INVu3EdPT7FKMyp8mLqWpuuOtZoa/Abrz4LWFVhsgSPODIkfXCh2CCjDCu6MNNbmV1kp4rvvB+mdqPDRDsZDrYoEFCvZSac1TeD9RZFhmHO4+IMWO+B0R9hF4rxzI+cuXPH3QQpOJJpr+f44qtwJ9qKbiyuoZjfI0F2gp2LIYnmndfbXQaqR2xYrbbTJqOOsmbnO99QZ6bsFc8HzaIeP1UR/JaQUARuF/e5slEuqRV+WTcem9X30Jiul/tivAmk+1OyqhQnyrRfg4qYd3KxTn5/6dSDt6NZWeuLFWXy426y/EqR/gM7xyuh+k/7hkJ6yP+JM1TSqzP6CyDC91gnS4lG1Z5RPVtjdhOtkt52HKhlo0wu4WXa6N8e0VKWWahlNDExzOFyNSloNCxcfjqwrQ5qLzpfiMUe5CJDu8se+mq3JD+lrft0urXZCcIaH/H9fhoJ4hWKsh3Kkh6FpqiNTzXJXTXL0mk8SZQud8j5KvE+gn1mMbYs5t8umwnmQjR9ng5rZ5YXG4mOcCSyiCik4VQaDv3gpPgtLj/GRyaLRhgNnWVmTk6i4jgVHQzCOgsttOQirj/nF6pzMP1aOgisbQHeCTcTZqxMj2rj5zfwcgxM5WRAUwcbyT6XjuHShzVuZlDnD9YD2xdhh5NY5SxHSuiMzN9tgdflW/lo+HthdLBR7BGzs1//3BIy5D8VMVs9/27Xoifl9q4iMfNt2dODmePA9z7Ztz+uZhmcXQXf4lf+hyghli/bcUKZtZ43JtpMP95ypowYpC+pehj5zuZmMpc4bh3N4jDJu4rvjCpzSrnyvWg+yRzOrwaHU6xkb68zn4A7CfCD2JIzN4hM/MSgDv0dIR724OZMRNLc93c5OVkctTwlSyHhmWPOuIfsgC6DyromQv21RXpLKgbEjaT0BmG9tST9+/3y3Y5rOoPeQ/6eEdKHBsLiighTSXtJYt8AswsNC0aLyDKpACsjB0HbH8b5d87TziTC3MTISrnTywWytEqSajNl5c2E5pPkOm0Pq9Xyzykg8LnfoPTSKg0A5acNeF5uVAqRgtrI9rdWxlqycFUDWMlxvSthM6hH/xZn9SkjLqSzs3kpPetFlB0V5d3XSx10CBIvC/m2FFMz2CfTJMbGWwayZ1R696yM+ZQf1XJ+Bq4uQTue9ueX3DjVIG8IRsOoWclk40AopaAo7ieFQo8la7nrTFy1XFDQV5gvbLqmT/hGuC6T9517c7xnDGqRECvPpZeqr/kj7VkhBqawkpFY+27Tc9bZSGyTHp5xDToUqHa8GaZk5tzFrkEqtUYDu6cRmK6RqM3giVr4zb7kpUtwS60wE266xT7scWw1SyNeGHShByvbtzxcp0pshZWPF5xBG+7BNKkusEUTxxVxkaozNke8yDtJiTr/ZGdJ8f5LV1XXP1Mjpt9MIKVPdtybEeLbdhyOhxdkwkcszz5OaN2Eu9/MVnKtKxZrsg+nnu4HZ886qvkw8yao/wsSYzeYJzTJh2gQpO5B8lLzhv+G1w+5X29dbHTVISZA/icZBallpsJmRLFAkKVtWoVA5pmXmH8bKxWn5L61MWZaZ1DqlPYbr1zQ3HZzCz0MVGYRZA6QsIL9DnA3xH7Fqp3dJGfOS/nLZf5etiaN5Q29Dyar0PpUuPmdH7n4jpl08UMeMg6MToFjcEv8zWPhJ8erkQizfR5TDDEw5pJKdJM4YIXhQCSU1HhnNRmXWAtP14INWWtYlCBYB+WTERahBTynNTG5xFp/JkIT7cIJWLOQoATY7DCaFVFKaV+SdA1aPJqLHkSiWlEijcKuxyxB35NpOSkgJa2yAfIvgEDtOXwqpPiAGf5wCfh9ejKALTUtWUkgJ7aqguJgCZJhdnkRIH8QrfGILzsngg+yg9ynoc0UKhkRdANXuhpAqUl9Tea1H+33wFDxK3YJxXTAOpAYp6KTRZI8qKYkZWOADsNAl76SKmyAOIdZAKfQJJTGkFzTDY99Ltsuq6OKN/FXHkJLsrNdMrEkmtZ4cGtGjyUxUmA14jzFgZcGlvCgxERTQiZWb22cOeqK/kwBlos3eJrE/lQfEipCeVA/xMdnpfYNM6jbRScFpj8+SC//IMwy2GydkuRilv5By8UnHeu5SakhiwULZ8XBW9EYUVASkkh47oAePhmE8uEzq3JOYoS9na9vBYvWZr5pAfPJB+frorBm2xWp7hHVSWx70ww6ZRwwaXGZBQkVAmutbdKgh19+cY8orCalOe7RqpSiEBHjgvRviz96KglQW9PmNrhzgUjPJ/lhO6yBebKBtl9X5ghoI6aEZjFOQoHr6LwGpHhCP4t96TKytU2jV1UO08mIgdKBYoi9Spjz6iOGwwc2JpuWLxcjaof6NqI5EkqYZyePIKnPald/dS2hX+4Zf2HgZrmrvwBy5ZASkCzIOop1LV+uEmNSQAloMABUdbjkI9GzBby6U48ekcCgpjsavqUPDSkAakpakoOQSAmBTC/NiM2FHcanc96vg9x4zkBPmML6OE+21HiGhGm1qL5ltXLOswGiFlCTxIxJ89H5x7UMmDmZuEpB6UjuR/Wof0v+sJvqfePlbM6S9XoAwbXd3e5P+VixZVoS0j6wUwLbQBSB4En/Ltw0MqTxLFl7u3kjCqG8ylG07QaYRDFXCJOFsk9X1AEVIsYpLuNcvyxjhbRcqMJpGJD708vT7d6dL6pCSqyDGhpyiV9+bPA+hQeJThINLYCJ9/CJsQFz3xXwwpJsGkX33alIOUjreglzRQrpME8XLTJdmm5BkIF0MOwHOigg2rgojiYBUrljqWDO9kXhIA2pjwQEToF3GJHnLqm5FFVLsHsMx5XO/CeQC8IttFkHqUUHAIzGVeHQnmnOQEr40ClKNkdhLqOrpogypjbZTBzm0T1yHrNFFoQwgSO2tfOETzqQbicvKpfdqKqzHXrqE9IqusMqQ9mxL1KOQE25RqVE46Fay4ydDypmchPXXoyHVmNVlwSSkc09GosqDFZ2jfYkce75FOuX/U0h5z30HSIsO7h029phKjZASynxCJlKlRiH2rYLGnwqpx0vzLpCWGbttaR4XMohwnpxcHlNsXBz3K/H9R6SRxP/VIPHv2jpmELm8N6EbpIXrbreMFTM5ll0gFfugIbdCWC5wR5yQKYH0NiXKHCqTKRp/NKTPDd7CHFW3T5eci+SqszSKzoLY88IvLAIQPXNH53sn60mhcYzZ4DURCT2f1I0aIK1gdYbuPrHbuNWQQDogPwjvjwJk1hUqvbgNnrx+GNIZlUNZXduWy5uTqIF0IRpSOqrHgQpMN93+olmxojGfmaRnn3OKEg6nXI0CR1izvx0ZpL7cE0WESkRa3QIpaZAmEvetiCtz0t363e7W0H2RryrkxMUooEh3vm2iLNeTokB4f+TyoC03tde4E7cS7TwkkuU0jd44cm7Vgs1M3VzdO0XJNSm4OO0UBzR2ODHh5HEhIJVFj5SaxpCp14pE8wvRlCnfP7MspRswF9yqVIeRr+6qxwe8kHtCPdEbCfcCJGErPc+cgHQiTexUGGZLtVLJSiAJvVEuaHFbK4htywvtiM4YKBLNlDqvjk4lA3R6Zb1ynYmO0YQ5wro/fwICUlsSKaGyj3FHLbro4jJf5/Crv3mimqHIimSQorw57ZfxWBK+AxUHz+S0SQOQ2kBdO0V5ub4lOKj8oAFSiRoFDl5OIQ6aek1NDwCyqv/WZINjB0Ckcxa04PcSzqO2lIQgwGwXU5eUXYl2WNtOwRLdUVuBtS9ZkhSkPXLxUpkZS+zyrur7JIhqF0bHIXykOh9JCD3r3M4n6ayi0iO0llgO9Mkv64uygWxx8aCM52ZI59SypBruPhELzN7Klj5o9bwq1K9SWuTGqSAi8BG9Kpz2Jn9c+QOZHe5dtnHkiBYs4VoQlISUyPwkVY0wZQEhLSW6qZhnJmZegcyvzKkgKBeA5FMQhQdBdUjBJAt/JhegWkrwamd30JB6I6Hynor3lxXzVA2SvyLq9oGJtb4TwWlCfZ3qeXV+xjlRVJ2wSp98ru6J0dHf+XkNtMS6n9ogrZTg2gtNUoLmyi1doLNEEp2ZOKWfN17lhgSnghBpZnP8NpW24ELjYjruejb24bWJTTntQLaBzdIqZ6O0oFekejMAqRyYrJ1Tykdh5+hAFc/z/mecfnqmugrCHokL1hyooBHN620kSIUaUqANmVMoqlngPdZWnBTS/ONvd0XZS7qbSoqqx5XtQasrXvRUdIYtH7B9I6/huBRe5AOuJ77RS3pQNk6tDq5i7oJ43QJ9MbHSmQwm9ian5dpYFMjVKjbZGXEyn88HMqlx3Lvlrv54YOT3J9IH8LpRU8Sg5mvDtuHpbdH0eTQe7+miIg93bRDr8SVFhqd3N1XjhBxzXH9oRnAqcrny0J2ICzhbTVtVWNOUGrGXEuHVRz0gaJPr7OzU5fNc3gfSc6d/cK87IZELcrXU2q5ru39rGSxBSUMp2eXJpEV8dtvIz9nim55cDWlNxl139Bx3KkvbyR31HPNrqoBf5KVk9e9K7ucnW1LugefbsFwNaT2KqJr4VSe+Wqk1w7Eeueh8LJs9ZopNjaiJXMxzmXOTdxITkCoV5PPBmSvOnuOaPjbvpAXFXIZ8x2UxUultUj6YiKN651R5adG+EFAlsqAVMF2KY1l32089PltAoQsG5x5jbgeR6JcpLS3Hvpy/LZrHpYcqaPQLhFJdCtL2fjERbhPYIZuuaOvOLxW3PRrvcelfzIxUv+GgclRjpwzZ4gevt9q3lLR9EdP7CUj1tmznNeGpyCepOMdCoxEMF5VjQPk6SoCMONUKk785vkvsVCaNP4ih5NpJW3SDCPFBZPkDBE3rakLXywJpdGKyZ2KvY5UwYQ95xoEdojZQvbfLKQeiSSKpsxZ9WPW2AHS7swcxw4OsKGlIjPMi6SmRTFu3pnT4EWraxxSWfUliZRlo6fNv+YLy4v2wZiIIoieRRR/qXR7rfcLK3x6J94hVL5IiHdBW5IbqL5raaQM47sKXb3J+MkpxyQZRTiUhFL4DBtmviPRnGB9bUywqqfGpvHMg15dNCMSQB+CIrnRp3RNznmYi9xgbfLqACKpujek5JtE6JWo9uxzRRTUwB6aZw9U6MvyC7OJf8Xy/Gpo4DAvaSxSXl0WNh1XkjDE7XobKp/DnfxdTN+SlZEVAfLX8XYyzGGjyNhq2de+9zNHdV4Mvb/V/z9b5HOlTmTo1sEnI6F3ZIlnXTcvKgsyyHJ0oJTuNDawss9pODC68kVaQEofYELYASh5trM4rRqpZaRBYlqYr9Ziuz5EV7XeKOTL5HLsaCbOGDpyy7DV8leIcqL++iiPC/ULaCx5Vxikffcu9bNzR5SKpvf+vCJtXuFFQpxrS+4+weyewJj79DwaMGj1gtD4TUoBObUiPZNzj+KdrCTndiG4hnwhpPVGiE6bdj1K+G6HUeiJf6fMgVerBSpK3vc8ZUN2HDKIwtV8Jte6zIGWBkvlKY3r1uVrXCdqTnHVQtyychnQHSK8d5OimQvTEvepoLZa+SROS5WPVXqfRfDAYEPYk2avoRkjZoS+1+RvuInvwdSF733SaJE3ARpOisVnHu6y5/OtTKt1tkOaD9LtzDMDzFV1dRYq33VRUgJfSqdPxoDNJjnRFuM24diOkJ0eE8vmO5U0OnbvSneaBrm7Q6ebJFRh1OTRc0jeyorovtXbL9ZCCHpxUCjtK1czV3FANlFzHiqCK3iYJMee1pl50OTa8MV+NaBCk3QIpSzmHx/uhfXbA0vFdayZzOTV1Wo6ULSoDVga3HXbgU6p52pnoDuBXQpoPUyzb8JKp1dT7qjiaqX9lYkojvW8zqajKx5kelmhZLJStWmio8dzTFVlXQQowpCOixvTVIk/LYlp66N+9M8qJwodNxnQmtKgqHH7Z+IHcCw1HTU0BSz7ogeS7dCklq9DJuc2NpC+yk9kmsHT9fJZ74dlL3f7DHWR8MyWL8fZ1lx5puDuM+w1hm3irpqbIK5GlR7oTFXEi+JWDrvrwYA4PbwqBjcn87W2/Xq/3b2/zP8acmLx4kpQ0aC8qnyoxqrzaR3osDa7bnAiQOoUH2mL5P8Fq+vBfAvSHKVRR/YDuHolPaandYoqcLcZ2VXK0vyZ5M0tB9NOhsabz0MVoiniaGW46+o3IjsRTLTHPWYTaN2ks6BbNA/HwT1Q9+b3In7mEisIBhEo/vKjFCw6clw1VZrHr8nG/EMX9HXVO6gUgCGbhSeLYcTJtDxSD1p9Ud/j4qHvVU3u+Ng0WG7cM5DIyHg3MWv3aLJfLza9VRpZpI02cmdtfy2X/1wvSK6D1fKjvQrbtJ7P+fr8nu/TD8cAVCTObRGPA8g7i+p/BpBw19AeXERvRORsUgXb3jqV/PdmdIS2Wsvy8FfHiuzfZ+wLUdvAxRunF7nky81QgRpepf3OiktkaqYxESw7+EdFXaWbyDanjbnosGhINefLSTun334k6sek5NXreehukd+9P/lWIis5L6VITMWlJg2HuzxP2Z2ppI8ThVMuSCpvSYK7LAPs+NFZlU8a37Iuobk0loOrHiH9TshU1KSaW/oTPVJM1AGf/gxf9kWRdvXhEXSxvwg3vBigCby/9f4DmfErVy4mLmS4vio3n7BJVdLJp8mMFvUBRi1IETkOVuD+P+vt+f78wfrRMEmnSlOwFLPspTrq70mInF+DXpXD/ozhKcQZNLnDM6U+1LO9B83H98LjCq5xu735Wy0+j0IhGWdW1wsxWS+OPJ878Ifo/o8pentXtht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w Cen MT" pitchFamily="34" charset="0"/>
            </a:endParaRPr>
          </a:p>
        </p:txBody>
      </p:sp>
      <p:sp>
        <p:nvSpPr>
          <p:cNvPr id="43012" name="AutoShape 4" descr="data:image/png;base64,iVBORw0KGgoAAAANSUhEUgAAAVIAAACVCAMAAAA9kYJlAAAAllBMVEX///8Ar/AArvAArPAAqu+i3vnR8Pzd9f0gtfFKu/IKt/L6/v8AsfFZx/X8//9vzvby+v5Lw/To+P6B0fbK6Prl9v2z5PqQ1/fu+v7E6vvN7/zb9P285/qn4PlmyvUtuvK84vmCz/Z60/aI1fdYxPQ4v/Of2viU0/ZdwvNzy/Wq4/rk8/1XwfPB7PuW3PlnxvSu3vg2w/S+vfJFAAAXGElEQVR4nO1dC3eiyBKWakTkJWBEFJUkBidmjOb+/z93efigu6qhUWczSabO2d2zkUf3R3XXu7rXuz9NjIflZrP5eEgmf+DpP48m+0PqsJJ0M93u7c8e0Bcne5YxBqAdCQAYC4x/qF5PxkE7w3kmcFbhZw/sq5I/YhjQElRt+o9Rr6HJCyMBLTBl2/izh/cFyXBoFq2Ipf+Ef1eam02I5phm/zDtRmEjj5aLP/239rtQHLQhmvPpyPvsYX4lGkslU51Pl3d7Xxz+nr2tnwuavhm/Q/9uT/5byFBBVAPzLvqpN9s8ZRbT2Yl0sIKnpXGPZ/81ZO/al3219G9+lT8bmQ7UDLTqY+V/cdLn5Psw60IN0dyOSm57UbJOdYk5oZW27+a7qBUuYYWWhNh0fcNbvMR18COFt5qjbwHqRNxJgelWsFplli78cosiZWyZjEG5V2vrwR3n9kk0FYFzRkbs27YfGyPBjaLPrnyHPTKVRGDJqf0vv6e+CrJiOL/8Nku5H9nzda+IUgUOvXBq9sXF/4RHDVJOVYo5swrS8w+2b+xHq2FJu9F04cudVf6Y8Bk2gmr2/9x8/wOa8bYoE9Z2xM+12kzj2TQoNEs4Uq5csnQc0btgkimu+dp79C/t+nrkmTQQzE7/pf67U2wKg+ehgxdyrlua7hzz6iztjKiGFsvXokduxvAh/r6v/+6892arBt1Stz4EKBYtipOMWHqtKPx84iAFB03knYP0+dDsswJIo/rd/VYXl/RJztcRUnEynz0eaTZLNhykJprHgOPidskNek1gL/VrESU/799I/uL5MEwLM7six0w533MrpEpYmPvjvYurebR6zt+yn4bzx7GbWpaVuuOP+WVUg1luYuuMtzQFs/MukOaM6pbCf3blPnp+TufwTLUCN+v1up8vwXlylzDk/JCLY3ZWbpzhttLc38epyqq9C6RHMML0NkTzx7gdZm5H08MuX4Fnt2G+BHeH/ftteIZLS+f5LodVT6Okb0nFND+HO0Ga6/YLWx5yVSZd0VETzzd4BZbOn1xj/t/y+uyOaEjilpvNqvbg3SDNnzS6lUc1VREVrneEonx5CDMPe8JvMO+vnw5P675cs0gCqXhVntz9INVu3EdPT7FKMyp8mLqWpuuOtZoa/Abrz4LWFVhsgSPODIkfXCh2CCjDCu6MNNbmV1kp4rvvB+mdqPDRDsZDrYoEFCvZSac1TeD9RZFhmHO4+IMWO+B0R9hF4rxzI+cuXPH3QQpOJJpr+f44qtwJ9qKbiyuoZjfI0F2gp2LIYnmndfbXQaqR2xYrbbTJqOOsmbnO99QZ6bsFc8HzaIeP1UR/JaQUARuF/e5slEuqRV+WTcem9X30Jiul/tivAmk+1OyqhQnyrRfg4qYd3KxTn5/6dSDt6NZWeuLFWXy426y/EqR/gM7xyuh+k/7hkJ6yP+JM1TSqzP6CyDC91gnS4lG1Z5RPVtjdhOtkt52HKhlo0wu4WXa6N8e0VKWWahlNDExzOFyNSloNCxcfjqwrQ5qLzpfiMUe5CJDu8se+mq3JD+lrft0urXZCcIaH/H9fhoJ4hWKsh3Kkh6FpqiNTzXJXTXL0mk8SZQud8j5KvE+gn1mMbYs5t8umwnmQjR9ng5rZ5YXG4mOcCSyiCik4VQaDv3gpPgtLj/GRyaLRhgNnWVmTk6i4jgVHQzCOgsttOQirj/nF6pzMP1aOgisbQHeCTcTZqxMj2rj5zfwcgxM5WRAUwcbyT6XjuHShzVuZlDnD9YD2xdhh5NY5SxHSuiMzN9tgdflW/lo+HthdLBR7BGzs1//3BIy5D8VMVs9/27Xoifl9q4iMfNt2dODmePA9z7Ztz+uZhmcXQXf4lf+hyghli/bcUKZtZ43JtpMP95ypowYpC+pehj5zuZmMpc4bh3N4jDJu4rvjCpzSrnyvWg+yRzOrwaHU6xkb68zn4A7CfCD2JIzN4hM/MSgDv0dIR724OZMRNLc93c5OVkctTwlSyHhmWPOuIfsgC6DyromQv21RXpLKgbEjaT0BmG9tST9+/3y3Y5rOoPeQ/6eEdKHBsLiighTSXtJYt8AswsNC0aLyDKpACsjB0HbH8b5d87TziTC3MTISrnTywWytEqSajNl5c2E5pPkOm0Pq9Xyzykg8LnfoPTSKg0A5acNeF5uVAqRgtrI9rdWxlqycFUDWMlxvSthM6hH/xZn9SkjLqSzs3kpPetFlB0V5d3XSx10CBIvC/m2FFMz2CfTJMbGWwayZ1R696yM+ZQf1XJ+Bq4uQTue9ueX3DjVIG8IRsOoWclk40AopaAo7ieFQo8la7nrTFy1XFDQV5gvbLqmT/hGuC6T9517c7xnDGqRECvPpZeqr/kj7VkhBqawkpFY+27Tc9bZSGyTHp5xDToUqHa8GaZk5tzFrkEqtUYDu6cRmK6RqM3giVr4zb7kpUtwS60wE266xT7scWw1SyNeGHShByvbtzxcp0pshZWPF5xBG+7BNKkusEUTxxVxkaozNke8yDtJiTr/ZGdJ8f5LV1XXP1Mjpt9MIKVPdtybEeLbdhyOhxdkwkcszz5OaN2Eu9/MVnKtKxZrsg+nnu4HZ886qvkw8yao/wsSYzeYJzTJh2gQpO5B8lLzhv+G1w+5X29dbHTVISZA/icZBallpsJmRLFAkKVtWoVA5pmXmH8bKxWn5L61MWZaZ1DqlPYbr1zQ3HZzCz0MVGYRZA6QsIL9DnA3xH7Fqp3dJGfOS/nLZf5etiaN5Q29Dyar0PpUuPmdH7n4jpl08UMeMg6MToFjcEv8zWPhJ8erkQizfR5TDDEw5pJKdJM4YIXhQCSU1HhnNRmXWAtP14INWWtYlCBYB+WTERahBTynNTG5xFp/JkIT7cIJWLOQoATY7DCaFVFKaV+SdA1aPJqLHkSiWlEijcKuxyxB35NpOSkgJa2yAfIvgEDtOXwqpPiAGf5wCfh9ejKALTUtWUkgJ7aqguJgCZJhdnkRIH8QrfGILzsngg+yg9ynoc0UKhkRdANXuhpAqUl9Tea1H+33wFDxK3YJxXTAOpAYp6KTRZI8qKYkZWOADsNAl76SKmyAOIdZAKfQJJTGkFzTDY99Ltsuq6OKN/FXHkJLsrNdMrEkmtZ4cGtGjyUxUmA14jzFgZcGlvCgxERTQiZWb22cOeqK/kwBlos3eJrE/lQfEipCeVA/xMdnpfYNM6jbRScFpj8+SC//IMwy2GydkuRilv5By8UnHeu5SakhiwULZ8XBW9EYUVASkkh47oAePhmE8uEzq3JOYoS9na9vBYvWZr5pAfPJB+frorBm2xWp7hHVSWx70ww6ZRwwaXGZBQkVAmutbdKgh19+cY8orCalOe7RqpSiEBHjgvRviz96KglQW9PmNrhzgUjPJ/lhO6yBebKBtl9X5ghoI6aEZjFOQoHr6LwGpHhCP4t96TKytU2jV1UO08mIgdKBYoi9Spjz6iOGwwc2JpuWLxcjaof6NqI5EkqYZyePIKnPald/dS2hX+4Zf2HgZrmrvwBy5ZASkCzIOop1LV+uEmNSQAloMABUdbjkI9GzBby6U48ekcCgpjsavqUPDSkAakpakoOQSAmBTC/NiM2FHcanc96vg9x4zkBPmML6OE+21HiGhGm1qL5ltXLOswGiFlCTxIxJ89H5x7UMmDmZuEpB6UjuR/Wof0v+sJvqfePlbM6S9XoAwbXd3e5P+VixZVoS0j6wUwLbQBSB4En/Ltw0MqTxLFl7u3kjCqG8ylG07QaYRDFXCJOFsk9X1AEVIsYpLuNcvyxjhbRcqMJpGJD708vT7d6dL6pCSqyDGhpyiV9+bPA+hQeJThINLYCJ9/CJsQFz3xXwwpJsGkX33alIOUjreglzRQrpME8XLTJdmm5BkIF0MOwHOigg2rgojiYBUrljqWDO9kXhIA2pjwQEToF3GJHnLqm5FFVLsHsMx5XO/CeQC8IttFkHqUUHAIzGVeHQnmnOQEr40ClKNkdhLqOrpogypjbZTBzm0T1yHrNFFoQwgSO2tfOETzqQbicvKpfdqKqzHXrqE9IqusMqQ9mxL1KOQE25RqVE46Fay4ydDypmchPXXoyHVmNVlwSSkc09GosqDFZ2jfYkce75FOuX/U0h5z30HSIsO7h029phKjZASynxCJlKlRiH2rYLGnwqpx0vzLpCWGbttaR4XMohwnpxcHlNsXBz3K/H9R6SRxP/VIPHv2jpmELm8N6EbpIXrbreMFTM5ll0gFfugIbdCWC5wR5yQKYH0NiXKHCqTKRp/NKTPDd7CHFW3T5eci+SqszSKzoLY88IvLAIQPXNH53sn60mhcYzZ4DURCT2f1I0aIK1gdYbuPrHbuNWQQDogPwjvjwJk1hUqvbgNnrx+GNIZlUNZXduWy5uTqIF0IRpSOqrHgQpMN93+olmxojGfmaRnn3OKEg6nXI0CR1izvx0ZpL7cE0WESkRa3QIpaZAmEvetiCtz0t363e7W0H2RryrkxMUooEh3vm2iLNeTokB4f+TyoC03tde4E7cS7TwkkuU0jd44cm7Vgs1M3VzdO0XJNSm4OO0UBzR2ODHh5HEhIJVFj5SaxpCp14pE8wvRlCnfP7MspRswF9yqVIeRr+6qxwe8kHtCPdEbCfcCJGErPc+cgHQiTexUGGZLtVLJSiAJvVEuaHFbK4htywvtiM4YKBLNlDqvjk4lA3R6Zb1ynYmO0YQ5wro/fwICUlsSKaGyj3FHLbro4jJf5/Crv3mimqHIimSQorw57ZfxWBK+AxUHz+S0SQOQ2kBdO0V5ub4lOKj8oAFSiRoFDl5OIQ6aek1NDwCyqv/WZINjB0Ckcxa04PcSzqO2lIQgwGwXU5eUXYl2WNtOwRLdUVuBtS9ZkhSkPXLxUpkZS+zyrur7JIhqF0bHIXykOh9JCD3r3M4n6ayi0iO0llgO9Mkv64uygWxx8aCM52ZI59SypBruPhELzN7Klj5o9bwq1K9SWuTGqSAi8BG9Kpz2Jn9c+QOZHe5dtnHkiBYs4VoQlISUyPwkVY0wZQEhLSW6qZhnJmZegcyvzKkgKBeA5FMQhQdBdUjBJAt/JhegWkrwamd30JB6I6Hynor3lxXzVA2SvyLq9oGJtb4TwWlCfZ3qeXV+xjlRVJ2wSp98ru6J0dHf+XkNtMS6n9ogrZTg2gtNUoLmyi1doLNEEp2ZOKWfN17lhgSnghBpZnP8NpW24ELjYjruejb24bWJTTntQLaBzdIqZ6O0oFekejMAqRyYrJ1Tykdh5+hAFc/z/mecfnqmugrCHokL1hyooBHN620kSIUaUqANmVMoqlngPdZWnBTS/ONvd0XZS7qbSoqqx5XtQasrXvRUdIYtH7B9I6/huBRe5AOuJ77RS3pQNk6tDq5i7oJ43QJ9MbHSmQwm9ian5dpYFMjVKjbZGXEyn88HMqlx3Lvlrv54YOT3J9IH8LpRU8Sg5mvDtuHpbdH0eTQe7+miIg93bRDr8SVFhqd3N1XjhBxzXH9oRnAqcrny0J2ICzhbTVtVWNOUGrGXEuHVRz0gaJPr7OzU5fNc3gfSc6d/cK87IZELcrXU2q5ru39rGSxBSUMp2eXJpEV8dtvIz9nim55cDWlNxl139Bx3KkvbyR31HPNrqoBf5KVk9e9K7ucnW1LugefbsFwNaT2KqJr4VSe+Wqk1w7Eeueh8LJs9ZopNjaiJXMxzmXOTdxITkCoV5PPBmSvOnuOaPjbvpAXFXIZ8x2UxUultUj6YiKN651R5adG+EFAlsqAVMF2KY1l32089PltAoQsG5x5jbgeR6JcpLS3Hvpy/LZrHpYcqaPQLhFJdCtL2fjERbhPYIZuuaOvOLxW3PRrvcelfzIxUv+GgclRjpwzZ4gevt9q3lLR9EdP7CUj1tmznNeGpyCepOMdCoxEMF5VjQPk6SoCMONUKk785vkvsVCaNP4ih5NpJW3SDCPFBZPkDBE3rakLXywJpdGKyZ2KvY5UwYQ95xoEdojZQvbfLKQeiSSKpsxZ9WPW2AHS7swcxw4OsKGlIjPMi6SmRTFu3pnT4EWraxxSWfUliZRlo6fNv+YLy4v2wZiIIoieRRR/qXR7rfcLK3x6J94hVL5IiHdBW5IbqL5raaQM47sKXb3J+MkpxyQZRTiUhFL4DBtmviPRnGB9bUywqqfGpvHMg15dNCMSQB+CIrnRp3RNznmYi9xgbfLqACKpujek5JtE6JWo9uxzRRTUwB6aZw9U6MvyC7OJf8Xy/Gpo4DAvaSxSXl0WNh1XkjDE7XobKp/DnfxdTN+SlZEVAfLX8XYyzGGjyNhq2de+9zNHdV4Mvb/V/z9b5HOlTmTo1sEnI6F3ZIlnXTcvKgsyyHJ0oJTuNDawss9pODC68kVaQEofYELYASh5trM4rRqpZaRBYlqYr9Ziuz5EV7XeKOTL5HLsaCbOGDpyy7DV8leIcqL++iiPC/ULaCx5Vxikffcu9bNzR5SKpvf+vCJtXuFFQpxrS+4+weyewJj79DwaMGj1gtD4TUoBObUiPZNzj+KdrCTndiG4hnwhpPVGiE6bdj1K+G6HUeiJf6fMgVerBSpK3vc8ZUN2HDKIwtV8Jte6zIGWBkvlKY3r1uVrXCdqTnHVQtyychnQHSK8d5OimQvTEvepoLZa+SROS5WPVXqfRfDAYEPYk2avoRkjZoS+1+RvuInvwdSF733SaJE3ARpOisVnHu6y5/OtTKt1tkOaD9LtzDMDzFV1dRYq33VRUgJfSqdPxoDNJjnRFuM24diOkJ0eE8vmO5U0OnbvSneaBrm7Q6ebJFRh1OTRc0jeyorovtXbL9ZCCHpxUCjtK1czV3FANlFzHiqCK3iYJMee1pl50OTa8MV+NaBCk3QIpSzmHx/uhfXbA0vFdayZzOTV1Wo6ULSoDVga3HXbgU6p52pnoDuBXQpoPUyzb8JKp1dT7qjiaqX9lYkojvW8zqajKx5kelmhZLJStWmio8dzTFVlXQQowpCOixvTVIk/LYlp66N+9M8qJwodNxnQmtKgqHH7Z+IHcCw1HTU0BSz7ogeS7dCklq9DJuc2NpC+yk9kmsHT9fJZ74dlL3f7DHWR8MyWL8fZ1lx5puDuM+w1hm3irpqbIK5GlR7oTFXEi+JWDrvrwYA4PbwqBjcn87W2/Xq/3b2/zP8acmLx4kpQ0aC8qnyoxqrzaR3osDa7bnAiQOoUH2mL5P8Fq+vBfAvSHKVRR/YDuHolPaandYoqcLcZ2VXK0vyZ5M0tB9NOhsabz0MVoiniaGW46+o3IjsRTLTHPWYTaN2ks6BbNA/HwT1Q9+b3In7mEisIBhEo/vKjFCw6clw1VZrHr8nG/EMX9HXVO6gUgCGbhSeLYcTJtDxSD1p9Ud/j4qHvVU3u+Ng0WG7cM5DIyHg3MWv3aLJfLza9VRpZpI02cmdtfy2X/1wvSK6D1fKjvQrbtJ7P+fr8nu/TD8cAVCTObRGPA8g7i+p/BpBw19AeXERvRORsUgXb3jqV/PdmdIS2Wsvy8FfHiuzfZ+wLUdvAxRunF7nky81QgRpepf3OiktkaqYxESw7+EdFXaWbyDanjbnosGhINefLSTun334k6sek5NXreehukd+9P/lWIis5L6VITMWlJg2HuzxP2Z2ppI8ThVMuSCpvSYK7LAPs+NFZlU8a37Iuobk0loOrHiH9TshU1KSaW/oTPVJM1AGf/gxf9kWRdvXhEXSxvwg3vBigCby/9f4DmfErVy4mLmS4vio3n7BJVdLJp8mMFvUBRi1IETkOVuD+P+vt+f78wfrRMEmnSlOwFLPspTrq70mInF+DXpXD/ozhKcQZNLnDM6U+1LO9B83H98LjCq5xu735Wy0+j0IhGWdW1wsxWS+OPJ878Ifo/o8pentXtht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w Cen MT" pitchFamily="34" charset="0"/>
            </a:endParaRPr>
          </a:p>
        </p:txBody>
      </p:sp>
      <p:sp>
        <p:nvSpPr>
          <p:cNvPr id="43013" name="AutoShape 6" descr="data:image/png;base64,iVBORw0KGgoAAAANSUhEUgAAAVIAAACVCAMAAAA9kYJlAAAAllBMVEX///8Ar/AArvAArPAAqu+i3vnR8Pzd9f0gtfFKu/IKt/L6/v8AsfFZx/X8//9vzvby+v5Lw/To+P6B0fbK6Prl9v2z5PqQ1/fu+v7E6vvN7/zb9P285/qn4PlmyvUtuvK84vmCz/Z60/aI1fdYxPQ4v/Of2viU0/ZdwvNzy/Wq4/rk8/1XwfPB7PuW3PlnxvSu3vg2w/S+vfJFAAAXGElEQVR4nO1dC3eiyBKWakTkJWBEFJUkBidmjOb+/z93efigu6qhUWczSabO2d2zkUf3R3XXu7rXuz9NjIflZrP5eEgmf+DpP48m+0PqsJJ0M93u7c8e0Bcne5YxBqAdCQAYC4x/qF5PxkE7w3kmcFbhZw/sq5I/YhjQElRt+o9Rr6HJCyMBLTBl2/izh/cFyXBoFq2Ipf+Ef1eam02I5phm/zDtRmEjj5aLP/239rtQHLQhmvPpyPvsYX4lGkslU51Pl3d7Xxz+nr2tnwuavhm/Q/9uT/5byFBBVAPzLvqpN9s8ZRbT2Yl0sIKnpXGPZ/81ZO/al3219G9+lT8bmQ7UDLTqY+V/cdLn5Psw60IN0dyOSm57UbJOdYk5oZW27+a7qBUuYYWWhNh0fcNbvMR18COFt5qjbwHqRNxJgelWsFplli78cosiZWyZjEG5V2vrwR3n9kk0FYFzRkbs27YfGyPBjaLPrnyHPTKVRGDJqf0vv6e+CrJiOL/8Nku5H9nzda+IUgUOvXBq9sXF/4RHDVJOVYo5swrS8w+2b+xHq2FJu9F04cudVf6Y8Bk2gmr2/9x8/wOa8bYoE9Z2xM+12kzj2TQoNEs4Uq5csnQc0btgkimu+dp79C/t+nrkmTQQzE7/pf67U2wKg+ehgxdyrlua7hzz6iztjKiGFsvXokduxvAh/r6v/+6892arBt1Stz4EKBYtipOMWHqtKPx84iAFB03knYP0+dDsswJIo/rd/VYXl/RJztcRUnEynz0eaTZLNhykJprHgOPidskNek1gL/VrESU/799I/uL5MEwLM7six0w533MrpEpYmPvjvYurebR6zt+yn4bzx7GbWpaVuuOP+WVUg1luYuuMtzQFs/MukOaM6pbCf3blPnp+TufwTLUCN+v1up8vwXlylzDk/JCLY3ZWbpzhttLc38epyqq9C6RHMML0NkTzx7gdZm5H08MuX4Fnt2G+BHeH/ftteIZLS+f5LodVT6Okb0nFND+HO0Ga6/YLWx5yVSZd0VETzzd4BZbOn1xj/t/y+uyOaEjilpvNqvbg3SDNnzS6lUc1VREVrneEonx5CDMPe8JvMO+vnw5P675cs0gCqXhVntz9INVu3EdPT7FKMyp8mLqWpuuOtZoa/Abrz4LWFVhsgSPODIkfXCh2CCjDCu6MNNbmV1kp4rvvB+mdqPDRDsZDrYoEFCvZSac1TeD9RZFhmHO4+IMWO+B0R9hF4rxzI+cuXPH3QQpOJJpr+f44qtwJ9qKbiyuoZjfI0F2gp2LIYnmndfbXQaqR2xYrbbTJqOOsmbnO99QZ6bsFc8HzaIeP1UR/JaQUARuF/e5slEuqRV+WTcem9X30Jiul/tivAmk+1OyqhQnyrRfg4qYd3KxTn5/6dSDt6NZWeuLFWXy426y/EqR/gM7xyuh+k/7hkJ6yP+JM1TSqzP6CyDC91gnS4lG1Z5RPVtjdhOtkt52HKhlo0wu4WXa6N8e0VKWWahlNDExzOFyNSloNCxcfjqwrQ5qLzpfiMUe5CJDu8se+mq3JD+lrft0urXZCcIaH/H9fhoJ4hWKsh3Kkh6FpqiNTzXJXTXL0mk8SZQud8j5KvE+gn1mMbYs5t8umwnmQjR9ng5rZ5YXG4mOcCSyiCik4VQaDv3gpPgtLj/GRyaLRhgNnWVmTk6i4jgVHQzCOgsttOQirj/nF6pzMP1aOgisbQHeCTcTZqxMj2rj5zfwcgxM5WRAUwcbyT6XjuHShzVuZlDnD9YD2xdhh5NY5SxHSuiMzN9tgdflW/lo+HthdLBR7BGzs1//3BIy5D8VMVs9/27Xoifl9q4iMfNt2dODmePA9z7Ztz+uZhmcXQXf4lf+hyghli/bcUKZtZ43JtpMP95ypowYpC+pehj5zuZmMpc4bh3N4jDJu4rvjCpzSrnyvWg+yRzOrwaHU6xkb68zn4A7CfCD2JIzN4hM/MSgDv0dIR724OZMRNLc93c5OVkctTwlSyHhmWPOuIfsgC6DyromQv21RXpLKgbEjaT0BmG9tST9+/3y3Y5rOoPeQ/6eEdKHBsLiighTSXtJYt8AswsNC0aLyDKpACsjB0HbH8b5d87TziTC3MTISrnTywWytEqSajNl5c2E5pPkOm0Pq9Xyzykg8LnfoPTSKg0A5acNeF5uVAqRgtrI9rdWxlqycFUDWMlxvSthM6hH/xZn9SkjLqSzs3kpPetFlB0V5d3XSx10CBIvC/m2FFMz2CfTJMbGWwayZ1R696yM+ZQf1XJ+Bq4uQTue9ueX3DjVIG8IRsOoWclk40AopaAo7ieFQo8la7nrTFy1XFDQV5gvbLqmT/hGuC6T9517c7xnDGqRECvPpZeqr/kj7VkhBqawkpFY+27Tc9bZSGyTHp5xDToUqHa8GaZk5tzFrkEqtUYDu6cRmK6RqM3giVr4zb7kpUtwS60wE266xT7scWw1SyNeGHShByvbtzxcp0pshZWPF5xBG+7BNKkusEUTxxVxkaozNke8yDtJiTr/ZGdJ8f5LV1XXP1Mjpt9MIKVPdtybEeLbdhyOhxdkwkcszz5OaN2Eu9/MVnKtKxZrsg+nnu4HZ886qvkw8yao/wsSYzeYJzTJh2gQpO5B8lLzhv+G1w+5X29dbHTVISZA/icZBallpsJmRLFAkKVtWoVA5pmXmH8bKxWn5L61MWZaZ1DqlPYbr1zQ3HZzCz0MVGYRZA6QsIL9DnA3xH7Fqp3dJGfOS/nLZf5etiaN5Q29Dyar0PpUuPmdH7n4jpl08UMeMg6MToFjcEv8zWPhJ8erkQizfR5TDDEw5pJKdJM4YIXhQCSU1HhnNRmXWAtP14INWWtYlCBYB+WTERahBTynNTG5xFp/JkIT7cIJWLOQoATY7DCaFVFKaV+SdA1aPJqLHkSiWlEijcKuxyxB35NpOSkgJa2yAfIvgEDtOXwqpPiAGf5wCfh9ejKALTUtWUkgJ7aqguJgCZJhdnkRIH8QrfGILzsngg+yg9ynoc0UKhkRdANXuhpAqUl9Tea1H+33wFDxK3YJxXTAOpAYp6KTRZI8qKYkZWOADsNAl76SKmyAOIdZAKfQJJTGkFzTDY99Ltsuq6OKN/FXHkJLsrNdMrEkmtZ4cGtGjyUxUmA14jzFgZcGlvCgxERTQiZWb22cOeqK/kwBlos3eJrE/lQfEipCeVA/xMdnpfYNM6jbRScFpj8+SC//IMwy2GydkuRilv5By8UnHeu5SakhiwULZ8XBW9EYUVASkkh47oAePhmE8uEzq3JOYoS9na9vBYvWZr5pAfPJB+frorBm2xWp7hHVSWx70ww6ZRwwaXGZBQkVAmutbdKgh19+cY8orCalOe7RqpSiEBHjgvRviz96KglQW9PmNrhzgUjPJ/lhO6yBebKBtl9X5ghoI6aEZjFOQoHr6LwGpHhCP4t96TKytU2jV1UO08mIgdKBYoi9Spjz6iOGwwc2JpuWLxcjaof6NqI5EkqYZyePIKnPald/dS2hX+4Zf2HgZrmrvwBy5ZASkCzIOop1LV+uEmNSQAloMABUdbjkI9GzBby6U48ekcCgpjsavqUPDSkAakpakoOQSAmBTC/NiM2FHcanc96vg9x4zkBPmML6OE+21HiGhGm1qL5ltXLOswGiFlCTxIxJ89H5x7UMmDmZuEpB6UjuR/Wof0v+sJvqfePlbM6S9XoAwbXd3e5P+VixZVoS0j6wUwLbQBSB4En/Ltw0MqTxLFl7u3kjCqG8ylG07QaYRDFXCJOFsk9X1AEVIsYpLuNcvyxjhbRcqMJpGJD708vT7d6dL6pCSqyDGhpyiV9+bPA+hQeJThINLYCJ9/CJsQFz3xXwwpJsGkX33alIOUjreglzRQrpME8XLTJdmm5BkIF0MOwHOigg2rgojiYBUrljqWDO9kXhIA2pjwQEToF3GJHnLqm5FFVLsHsMx5XO/CeQC8IttFkHqUUHAIzGVeHQnmnOQEr40ClKNkdhLqOrpogypjbZTBzm0T1yHrNFFoQwgSO2tfOETzqQbicvKpfdqKqzHXrqE9IqusMqQ9mxL1KOQE25RqVE46Fay4ydDypmchPXXoyHVmNVlwSSkc09GosqDFZ2jfYkce75FOuX/U0h5z30HSIsO7h029phKjZASynxCJlKlRiH2rYLGnwqpx0vzLpCWGbttaR4XMohwnpxcHlNsXBz3K/H9R6SRxP/VIPHv2jpmELm8N6EbpIXrbreMFTM5ll0gFfugIbdCWC5wR5yQKYH0NiXKHCqTKRp/NKTPDd7CHFW3T5eci+SqszSKzoLY88IvLAIQPXNH53sn60mhcYzZ4DURCT2f1I0aIK1gdYbuPrHbuNWQQDogPwjvjwJk1hUqvbgNnrx+GNIZlUNZXduWy5uTqIF0IRpSOqrHgQpMN93+olmxojGfmaRnn3OKEg6nXI0CR1izvx0ZpL7cE0WESkRa3QIpaZAmEvetiCtz0t363e7W0H2RryrkxMUooEh3vm2iLNeTokB4f+TyoC03tde4E7cS7TwkkuU0jd44cm7Vgs1M3VzdO0XJNSm4OO0UBzR2ODHh5HEhIJVFj5SaxpCp14pE8wvRlCnfP7MspRswF9yqVIeRr+6qxwe8kHtCPdEbCfcCJGErPc+cgHQiTexUGGZLtVLJSiAJvVEuaHFbK4htywvtiM4YKBLNlDqvjk4lA3R6Zb1ynYmO0YQ5wro/fwICUlsSKaGyj3FHLbro4jJf5/Crv3mimqHIimSQorw57ZfxWBK+AxUHz+S0SQOQ2kBdO0V5ub4lOKj8oAFSiRoFDl5OIQ6aek1NDwCyqv/WZINjB0Ckcxa04PcSzqO2lIQgwGwXU5eUXYl2WNtOwRLdUVuBtS9ZkhSkPXLxUpkZS+zyrur7JIhqF0bHIXykOh9JCD3r3M4n6ayi0iO0llgO9Mkv64uygWxx8aCM52ZI59SypBruPhELzN7Klj5o9bwq1K9SWuTGqSAi8BG9Kpz2Jn9c+QOZHe5dtnHkiBYs4VoQlISUyPwkVY0wZQEhLSW6qZhnJmZegcyvzKkgKBeA5FMQhQdBdUjBJAt/JhegWkrwamd30JB6I6Hynor3lxXzVA2SvyLq9oGJtb4TwWlCfZ3qeXV+xjlRVJ2wSp98ru6J0dHf+XkNtMS6n9ogrZTg2gtNUoLmyi1doLNEEp2ZOKWfN17lhgSnghBpZnP8NpW24ELjYjruejb24bWJTTntQLaBzdIqZ6O0oFekejMAqRyYrJ1Tykdh5+hAFc/z/mecfnqmugrCHokL1hyooBHN620kSIUaUqANmVMoqlngPdZWnBTS/ONvd0XZS7qbSoqqx5XtQasrXvRUdIYtH7B9I6/huBRe5AOuJ77RS3pQNk6tDq5i7oJ43QJ9MbHSmQwm9ian5dpYFMjVKjbZGXEyn88HMqlx3Lvlrv54YOT3J9IH8LpRU8Sg5mvDtuHpbdH0eTQe7+miIg93bRDr8SVFhqd3N1XjhBxzXH9oRnAqcrny0J2ICzhbTVtVWNOUGrGXEuHVRz0gaJPr7OzU5fNc3gfSc6d/cK87IZELcrXU2q5ru39rGSxBSUMp2eXJpEV8dtvIz9nim55cDWlNxl139Bx3KkvbyR31HPNrqoBf5KVk9e9K7ucnW1LugefbsFwNaT2KqJr4VSe+Wqk1w7Eeueh8LJs9ZopNjaiJXMxzmXOTdxITkCoV5PPBmSvOnuOaPjbvpAXFXIZ8x2UxUultUj6YiKN651R5adG+EFAlsqAVMF2KY1l32089PltAoQsG5x5jbgeR6JcpLS3Hvpy/LZrHpYcqaPQLhFJdCtL2fjERbhPYIZuuaOvOLxW3PRrvcelfzIxUv+GgclRjpwzZ4gevt9q3lLR9EdP7CUj1tmznNeGpyCepOMdCoxEMF5VjQPk6SoCMONUKk785vkvsVCaNP4ih5NpJW3SDCPFBZPkDBE3rakLXywJpdGKyZ2KvY5UwYQ95xoEdojZQvbfLKQeiSSKpsxZ9WPW2AHS7swcxw4OsKGlIjPMi6SmRTFu3pnT4EWraxxSWfUliZRlo6fNv+YLy4v2wZiIIoieRRR/qXR7rfcLK3x6J94hVL5IiHdBW5IbqL5raaQM47sKXb3J+MkpxyQZRTiUhFL4DBtmviPRnGB9bUywqqfGpvHMg15dNCMSQB+CIrnRp3RNznmYi9xgbfLqACKpujek5JtE6JWo9uxzRRTUwB6aZw9U6MvyC7OJf8Xy/Gpo4DAvaSxSXl0WNh1XkjDE7XobKp/DnfxdTN+SlZEVAfLX8XYyzGGjyNhq2de+9zNHdV4Mvb/V/z9b5HOlTmTo1sEnI6F3ZIlnXTcvKgsyyHJ0oJTuNDawss9pODC68kVaQEofYELYASh5trM4rRqpZaRBYlqYr9Ziuz5EV7XeKOTL5HLsaCbOGDpyy7DV8leIcqL++iiPC/ULaCx5Vxikffcu9bNzR5SKpvf+vCJtXuFFQpxrS+4+weyewJj79DwaMGj1gtD4TUoBObUiPZNzj+KdrCTndiG4hnwhpPVGiE6bdj1K+G6HUeiJf6fMgVerBSpK3vc8ZUN2HDKIwtV8Jte6zIGWBkvlKY3r1uVrXCdqTnHVQtyychnQHSK8d5OimQvTEvepoLZa+SROS5WPVXqfRfDAYEPYk2avoRkjZoS+1+RvuInvwdSF733SaJE3ARpOisVnHu6y5/OtTKt1tkOaD9LtzDMDzFV1dRYq33VRUgJfSqdPxoDNJjnRFuM24diOkJ0eE8vmO5U0OnbvSneaBrm7Q6ebJFRh1OTRc0jeyorovtXbL9ZCCHpxUCjtK1czV3FANlFzHiqCK3iYJMee1pl50OTa8MV+NaBCk3QIpSzmHx/uhfXbA0vFdayZzOTV1Wo6ULSoDVga3HXbgU6p52pnoDuBXQpoPUyzb8JKp1dT7qjiaqX9lYkojvW8zqajKx5kelmhZLJStWmio8dzTFVlXQQowpCOixvTVIk/LYlp66N+9M8qJwodNxnQmtKgqHH7Z+IHcCw1HTU0BSz7ogeS7dCklq9DJuc2NpC+yk9kmsHT9fJZ74dlL3f7DHWR8MyWL8fZ1lx5puDuM+w1hm3irpqbIK5GlR7oTFXEi+JWDrvrwYA4PbwqBjcn87W2/Xq/3b2/zP8acmLx4kpQ0aC8qnyoxqrzaR3osDa7bnAiQOoUH2mL5P8Fq+vBfAvSHKVRR/YDuHolPaandYoqcLcZ2VXK0vyZ5M0tB9NOhsabz0MVoiniaGW46+o3IjsRTLTHPWYTaN2ks6BbNA/HwT1Q9+b3In7mEisIBhEo/vKjFCw6clw1VZrHr8nG/EMX9HXVO6gUgCGbhSeLYcTJtDxSD1p9Ud/j4qHvVU3u+Ng0WG7cM5DIyHg3MWv3aLJfLza9VRpZpI02cmdtfy2X/1wvSK6D1fKjvQrbtJ7P+fr8nu/TD8cAVCTObRGPA8g7i+p/BpBw19AeXERvRORsUgXb3jqV/PdmdIS2Wsvy8FfHiuzfZ+wLUdvAxRunF7nky81QgRpepf3OiktkaqYxESw7+EdFXaWbyDanjbnosGhINefLSTun334k6sek5NXreehukd+9P/lWIis5L6VITMWlJg2HuzxP2Z2ppI8ThVMuSCpvSYK7LAPs+NFZlU8a37Iuobk0loOrHiH9TshU1KSaW/oTPVJM1AGf/gxf9kWRdvXhEXSxvwg3vBigCby/9f4DmfErVy4mLmS4vio3n7BJVdLJp8mMFvUBRi1IETkOVuD+P+vt+f78wfrRMEmnSlOwFLPspTrq70mInF+DXpXD/ozhKcQZNLnDM6U+1LO9B83H98LjCq5xu735Wy0+j0IhGWdW1wsxWS+OPJ878Ifo/o8pentXtht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w Cen MT" pitchFamily="34" charset="0"/>
            </a:endParaRPr>
          </a:p>
        </p:txBody>
      </p:sp>
      <p:sp>
        <p:nvSpPr>
          <p:cNvPr id="43014" name="AutoShape 8" descr="data:image/png;base64,iVBORw0KGgoAAAANSUhEUgAAAVIAAACVCAMAAAA9kYJlAAAAllBMVEX///8Ar/AArvAArPAAqu+i3vnR8Pzd9f0gtfFKu/IKt/L6/v8AsfFZx/X8//9vzvby+v5Lw/To+P6B0fbK6Prl9v2z5PqQ1/fu+v7E6vvN7/zb9P285/qn4PlmyvUtuvK84vmCz/Z60/aI1fdYxPQ4v/Of2viU0/ZdwvNzy/Wq4/rk8/1XwfPB7PuW3PlnxvSu3vg2w/S+vfJFAAAXGElEQVR4nO1dC3eiyBKWakTkJWBEFJUkBidmjOb+/z93efigu6qhUWczSabO2d2zkUf3R3XXu7rXuz9NjIflZrP5eEgmf+DpP48m+0PqsJJ0M93u7c8e0Bcne5YxBqAdCQAYC4x/qF5PxkE7w3kmcFbhZw/sq5I/YhjQElRt+o9Rr6HJCyMBLTBl2/izh/cFyXBoFq2Ipf+Ef1eam02I5phm/zDtRmEjj5aLP/239rtQHLQhmvPpyPvsYX4lGkslU51Pl3d7Xxz+nr2tnwuavhm/Q/9uT/5byFBBVAPzLvqpN9s8ZRbT2Yl0sIKnpXGPZ/81ZO/al3219G9+lT8bmQ7UDLTqY+V/cdLn5Psw60IN0dyOSm57UbJOdYk5oZW27+a7qBUuYYWWhNh0fcNbvMR18COFt5qjbwHqRNxJgelWsFplli78cosiZWyZjEG5V2vrwR3n9kk0FYFzRkbs27YfGyPBjaLPrnyHPTKVRGDJqf0vv6e+CrJiOL/8Nku5H9nzda+IUgUOvXBq9sXF/4RHDVJOVYo5swrS8w+2b+xHq2FJu9F04cudVf6Y8Bk2gmr2/9x8/wOa8bYoE9Z2xM+12kzj2TQoNEs4Uq5csnQc0btgkimu+dp79C/t+nrkmTQQzE7/pf67U2wKg+ehgxdyrlua7hzz6iztjKiGFsvXokduxvAh/r6v/+6892arBt1Stz4EKBYtipOMWHqtKPx84iAFB03knYP0+dDsswJIo/rd/VYXl/RJztcRUnEynz0eaTZLNhykJprHgOPidskNek1gL/VrESU/799I/uL5MEwLM7six0w533MrpEpYmPvjvYurebR6zt+yn4bzx7GbWpaVuuOP+WVUg1luYuuMtzQFs/MukOaM6pbCf3blPnp+TufwTLUCN+v1up8vwXlylzDk/JCLY3ZWbpzhttLc38epyqq9C6RHMML0NkTzx7gdZm5H08MuX4Fnt2G+BHeH/ftteIZLS+f5LodVT6Okb0nFND+HO0Ga6/YLWx5yVSZd0VETzzd4BZbOn1xj/t/y+uyOaEjilpvNqvbg3SDNnzS6lUc1VREVrneEonx5CDMPe8JvMO+vnw5P675cs0gCqXhVntz9INVu3EdPT7FKMyp8mLqWpuuOtZoa/Abrz4LWFVhsgSPODIkfXCh2CCjDCu6MNNbmV1kp4rvvB+mdqPDRDsZDrYoEFCvZSac1TeD9RZFhmHO4+IMWO+B0R9hF4rxzI+cuXPH3QQpOJJpr+f44qtwJ9qKbiyuoZjfI0F2gp2LIYnmndfbXQaqR2xYrbbTJqOOsmbnO99QZ6bsFc8HzaIeP1UR/JaQUARuF/e5slEuqRV+WTcem9X30Jiul/tivAmk+1OyqhQnyrRfg4qYd3KxTn5/6dSDt6NZWeuLFWXy426y/EqR/gM7xyuh+k/7hkJ6yP+JM1TSqzP6CyDC91gnS4lG1Z5RPVtjdhOtkt52HKhlo0wu4WXa6N8e0VKWWahlNDExzOFyNSloNCxcfjqwrQ5qLzpfiMUe5CJDu8se+mq3JD+lrft0urXZCcIaH/H9fhoJ4hWKsh3Kkh6FpqiNTzXJXTXL0mk8SZQud8j5KvE+gn1mMbYs5t8umwnmQjR9ng5rZ5YXG4mOcCSyiCik4VQaDv3gpPgtLj/GRyaLRhgNnWVmTk6i4jgVHQzCOgsttOQirj/nF6pzMP1aOgisbQHeCTcTZqxMj2rj5zfwcgxM5WRAUwcbyT6XjuHShzVuZlDnD9YD2xdhh5NY5SxHSuiMzN9tgdflW/lo+HthdLBR7BGzs1//3BIy5D8VMVs9/27Xoifl9q4iMfNt2dODmePA9z7Ztz+uZhmcXQXf4lf+hyghli/bcUKZtZ43JtpMP95ypowYpC+pehj5zuZmMpc4bh3N4jDJu4rvjCpzSrnyvWg+yRzOrwaHU6xkb68zn4A7CfCD2JIzN4hM/MSgDv0dIR724OZMRNLc93c5OVkctTwlSyHhmWPOuIfsgC6DyromQv21RXpLKgbEjaT0BmG9tST9+/3y3Y5rOoPeQ/6eEdKHBsLiighTSXtJYt8AswsNC0aLyDKpACsjB0HbH8b5d87TziTC3MTISrnTywWytEqSajNl5c2E5pPkOm0Pq9Xyzykg8LnfoPTSKg0A5acNeF5uVAqRgtrI9rdWxlqycFUDWMlxvSthM6hH/xZn9SkjLqSzs3kpPetFlB0V5d3XSx10CBIvC/m2FFMz2CfTJMbGWwayZ1R696yM+ZQf1XJ+Bq4uQTue9ueX3DjVIG8IRsOoWclk40AopaAo7ieFQo8la7nrTFy1XFDQV5gvbLqmT/hGuC6T9517c7xnDGqRECvPpZeqr/kj7VkhBqawkpFY+27Tc9bZSGyTHp5xDToUqHa8GaZk5tzFrkEqtUYDu6cRmK6RqM3giVr4zb7kpUtwS60wE266xT7scWw1SyNeGHShByvbtzxcp0pshZWPF5xBG+7BNKkusEUTxxVxkaozNke8yDtJiTr/ZGdJ8f5LV1XXP1Mjpt9MIKVPdtybEeLbdhyOhxdkwkcszz5OaN2Eu9/MVnKtKxZrsg+nnu4HZ886qvkw8yao/wsSYzeYJzTJh2gQpO5B8lLzhv+G1w+5X29dbHTVISZA/icZBallpsJmRLFAkKVtWoVA5pmXmH8bKxWn5L61MWZaZ1DqlPYbr1zQ3HZzCz0MVGYRZA6QsIL9DnA3xH7Fqp3dJGfOS/nLZf5etiaN5Q29Dyar0PpUuPmdH7n4jpl08UMeMg6MToFjcEv8zWPhJ8erkQizfR5TDDEw5pJKdJM4YIXhQCSU1HhnNRmXWAtP14INWWtYlCBYB+WTERahBTynNTG5xFp/JkIT7cIJWLOQoATY7DCaFVFKaV+SdA1aPJqLHkSiWlEijcKuxyxB35NpOSkgJa2yAfIvgEDtOXwqpPiAGf5wCfh9ejKALTUtWUkgJ7aqguJgCZJhdnkRIH8QrfGILzsngg+yg9ynoc0UKhkRdANXuhpAqUl9Tea1H+33wFDxK3YJxXTAOpAYp6KTRZI8qKYkZWOADsNAl76SKmyAOIdZAKfQJJTGkFzTDY99Ltsuq6OKN/FXHkJLsrNdMrEkmtZ4cGtGjyUxUmA14jzFgZcGlvCgxERTQiZWb22cOeqK/kwBlos3eJrE/lQfEipCeVA/xMdnpfYNM6jbRScFpj8+SC//IMwy2GydkuRilv5By8UnHeu5SakhiwULZ8XBW9EYUVASkkh47oAePhmE8uEzq3JOYoS9na9vBYvWZr5pAfPJB+frorBm2xWp7hHVSWx70ww6ZRwwaXGZBQkVAmutbdKgh19+cY8orCalOe7RqpSiEBHjgvRviz96KglQW9PmNrhzgUjPJ/lhO6yBebKBtl9X5ghoI6aEZjFOQoHr6LwGpHhCP4t96TKytU2jV1UO08mIgdKBYoi9Spjz6iOGwwc2JpuWLxcjaof6NqI5EkqYZyePIKnPald/dS2hX+4Zf2HgZrmrvwBy5ZASkCzIOop1LV+uEmNSQAloMABUdbjkI9GzBby6U48ekcCgpjsavqUPDSkAakpakoOQSAmBTC/NiM2FHcanc96vg9x4zkBPmML6OE+21HiGhGm1qL5ltXLOswGiFlCTxIxJ89H5x7UMmDmZuEpB6UjuR/Wof0v+sJvqfePlbM6S9XoAwbXd3e5P+VixZVoS0j6wUwLbQBSB4En/Ltw0MqTxLFl7u3kjCqG8ylG07QaYRDFXCJOFsk9X1AEVIsYpLuNcvyxjhbRcqMJpGJD708vT7d6dL6pCSqyDGhpyiV9+bPA+hQeJThINLYCJ9/CJsQFz3xXwwpJsGkX33alIOUjreglzRQrpME8XLTJdmm5BkIF0MOwHOigg2rgojiYBUrljqWDO9kXhIA2pjwQEToF3GJHnLqm5FFVLsHsMx5XO/CeQC8IttFkHqUUHAIzGVeHQnmnOQEr40ClKNkdhLqOrpogypjbZTBzm0T1yHrNFFoQwgSO2tfOETzqQbicvKpfdqKqzHXrqE9IqusMqQ9mxL1KOQE25RqVE46Fay4ydDypmchPXXoyHVmNVlwSSkc09GosqDFZ2jfYkce75FOuX/U0h5z30HSIsO7h029phKjZASynxCJlKlRiH2rYLGnwqpx0vzLpCWGbttaR4XMohwnpxcHlNsXBz3K/H9R6SRxP/VIPHv2jpmELm8N6EbpIXrbreMFTM5ll0gFfugIbdCWC5wR5yQKYH0NiXKHCqTKRp/NKTPDd7CHFW3T5eci+SqszSKzoLY88IvLAIQPXNH53sn60mhcYzZ4DURCT2f1I0aIK1gdYbuPrHbuNWQQDogPwjvjwJk1hUqvbgNnrx+GNIZlUNZXduWy5uTqIF0IRpSOqrHgQpMN93+olmxojGfmaRnn3OKEg6nXI0CR1izvx0ZpL7cE0WESkRa3QIpaZAmEvetiCtz0t363e7W0H2RryrkxMUooEh3vm2iLNeTokB4f+TyoC03tde4E7cS7TwkkuU0jd44cm7Vgs1M3VzdO0XJNSm4OO0UBzR2ODHh5HEhIJVFj5SaxpCp14pE8wvRlCnfP7MspRswF9yqVIeRr+6qxwe8kHtCPdEbCfcCJGErPc+cgHQiTexUGGZLtVLJSiAJvVEuaHFbK4htywvtiM4YKBLNlDqvjk4lA3R6Zb1ynYmO0YQ5wro/fwICUlsSKaGyj3FHLbro4jJf5/Crv3mimqHIimSQorw57ZfxWBK+AxUHz+S0SQOQ2kBdO0V5ub4lOKj8oAFSiRoFDl5OIQ6aek1NDwCyqv/WZINjB0Ckcxa04PcSzqO2lIQgwGwXU5eUXYl2WNtOwRLdUVuBtS9ZkhSkPXLxUpkZS+zyrur7JIhqF0bHIXykOh9JCD3r3M4n6ayi0iO0llgO9Mkv64uygWxx8aCM52ZI59SypBruPhELzN7Klj5o9bwq1K9SWuTGqSAi8BG9Kpz2Jn9c+QOZHe5dtnHkiBYs4VoQlISUyPwkVY0wZQEhLSW6qZhnJmZegcyvzKkgKBeA5FMQhQdBdUjBJAt/JhegWkrwamd30JB6I6Hynor3lxXzVA2SvyLq9oGJtb4TwWlCfZ3qeXV+xjlRVJ2wSp98ru6J0dHf+XkNtMS6n9ogrZTg2gtNUoLmyi1doLNEEp2ZOKWfN17lhgSnghBpZnP8NpW24ELjYjruejb24bWJTTntQLaBzdIqZ6O0oFekejMAqRyYrJ1Tykdh5+hAFc/z/mecfnqmugrCHokL1hyooBHN620kSIUaUqANmVMoqlngPdZWnBTS/ONvd0XZS7qbSoqqx5XtQasrXvRUdIYtH7B9I6/huBRe5AOuJ77RS3pQNk6tDq5i7oJ43QJ9MbHSmQwm9ian5dpYFMjVKjbZGXEyn88HMqlx3Lvlrv54YOT3J9IH8LpRU8Sg5mvDtuHpbdH0eTQe7+miIg93bRDr8SVFhqd3N1XjhBxzXH9oRnAqcrny0J2ICzhbTVtVWNOUGrGXEuHVRz0gaJPr7OzU5fNc3gfSc6d/cK87IZELcrXU2q5ru39rGSxBSUMp2eXJpEV8dtvIz9nim55cDWlNxl139Bx3KkvbyR31HPNrqoBf5KVk9e9K7ucnW1LugefbsFwNaT2KqJr4VSe+Wqk1w7Eeueh8LJs9ZopNjaiJXMxzmXOTdxITkCoV5PPBmSvOnuOaPjbvpAXFXIZ8x2UxUultUj6YiKN651R5adG+EFAlsqAVMF2KY1l32089PltAoQsG5x5jbgeR6JcpLS3Hvpy/LZrHpYcqaPQLhFJdCtL2fjERbhPYIZuuaOvOLxW3PRrvcelfzIxUv+GgclRjpwzZ4gevt9q3lLR9EdP7CUj1tmznNeGpyCepOMdCoxEMF5VjQPk6SoCMONUKk785vkvsVCaNP4ih5NpJW3SDCPFBZPkDBE3rakLXywJpdGKyZ2KvY5UwYQ95xoEdojZQvbfLKQeiSSKpsxZ9WPW2AHS7swcxw4OsKGlIjPMi6SmRTFu3pnT4EWraxxSWfUliZRlo6fNv+YLy4v2wZiIIoieRRR/qXR7rfcLK3x6J94hVL5IiHdBW5IbqL5raaQM47sKXb3J+MkpxyQZRTiUhFL4DBtmviPRnGB9bUywqqfGpvHMg15dNCMSQB+CIrnRp3RNznmYi9xgbfLqACKpujek5JtE6JWo9uxzRRTUwB6aZw9U6MvyC7OJf8Xy/Gpo4DAvaSxSXl0WNh1XkjDE7XobKp/DnfxdTN+SlZEVAfLX8XYyzGGjyNhq2de+9zNHdV4Mvb/V/z9b5HOlTmTo1sEnI6F3ZIlnXTcvKgsyyHJ0oJTuNDawss9pODC68kVaQEofYELYASh5trM4rRqpZaRBYlqYr9Ziuz5EV7XeKOTL5HLsaCbOGDpyy7DV8leIcqL++iiPC/ULaCx5Vxikffcu9bNzR5SKpvf+vCJtXuFFQpxrS+4+weyewJj79DwaMGj1gtD4TUoBObUiPZNzj+KdrCTndiG4hnwhpPVGiE6bdj1K+G6HUeiJf6fMgVerBSpK3vc8ZUN2HDKIwtV8Jte6zIGWBkvlKY3r1uVrXCdqTnHVQtyychnQHSK8d5OimQvTEvepoLZa+SROS5WPVXqfRfDAYEPYk2avoRkjZoS+1+RvuInvwdSF733SaJE3ARpOisVnHu6y5/OtTKt1tkOaD9LtzDMDzFV1dRYq33VRUgJfSqdPxoDNJjnRFuM24diOkJ0eE8vmO5U0OnbvSneaBrm7Q6ebJFRh1OTRc0jeyorovtXbL9ZCCHpxUCjtK1czV3FANlFzHiqCK3iYJMee1pl50OTa8MV+NaBCk3QIpSzmHx/uhfXbA0vFdayZzOTV1Wo6ULSoDVga3HXbgU6p52pnoDuBXQpoPUyzb8JKp1dT7qjiaqX9lYkojvW8zqajKx5kelmhZLJStWmio8dzTFVlXQQowpCOixvTVIk/LYlp66N+9M8qJwodNxnQmtKgqHH7Z+IHcCw1HTU0BSz7ogeS7dCklq9DJuc2NpC+yk9kmsHT9fJZ74dlL3f7DHWR8MyWL8fZ1lx5puDuM+w1hm3irpqbIK5GlR7oTFXEi+JWDrvrwYA4PbwqBjcn87W2/Xq/3b2/zP8acmLx4kpQ0aC8qnyoxqrzaR3osDa7bnAiQOoUH2mL5P8Fq+vBfAvSHKVRR/YDuHolPaandYoqcLcZ2VXK0vyZ5M0tB9NOhsabz0MVoiniaGW46+o3IjsRTLTHPWYTaN2ks6BbNA/HwT1Q9+b3In7mEisIBhEo/vKjFCw6clw1VZrHr8nG/EMX9HXVO6gUgCGbhSeLYcTJtDxSD1p9Ud/j4qHvVU3u+Ng0WG7cM5DIyHg3MWv3aLJfLza9VRpZpI02cmdtfy2X/1wvSK6D1fKjvQrbtJ7P+fr8nu/TD8cAVCTObRGPA8g7i+p/BpBw19AeXERvRORsUgXb3jqV/PdmdIS2Wsvy8FfHiuzfZ+wLUdvAxRunF7nky81QgRpepf3OiktkaqYxESw7+EdFXaWbyDanjbnosGhINefLSTun334k6sek5NXreehukd+9P/lWIis5L6VITMWlJg2HuzxP2Z2ppI8ThVMuSCpvSYK7LAPs+NFZlU8a37Iuobk0loOrHiH9TshU1KSaW/oTPVJM1AGf/gxf9kWRdvXhEXSxvwg3vBigCby/9f4DmfErVy4mLmS4vio3n7BJVdLJp8mMFvUBRi1IETkOVuD+P+vt+f78wfrRMEmnSlOwFLPspTrq70mInF+DXpXD/ozhKcQZNLnDM6U+1LO9B83H98LjCq5xu735Wy0+j0IhGWdW1wsxWS+OPJ878Ifo/o8pentXtht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w Cen MT" pitchFamily="34" charset="0"/>
            </a:endParaRPr>
          </a:p>
        </p:txBody>
      </p:sp>
      <p:sp>
        <p:nvSpPr>
          <p:cNvPr id="43015" name="AutoShape 10" descr="data:image/jpeg;base64,/9j/4AAQSkZJRgABAQAAAQABAAD/2wCEAAkGBxQTEhQTEhQWFhUUFhcYFxUXGBUdGBoYFxQXFhcYGBgZHCggGBolHBQUITEhJSksLi4uGB8zODMsNygtLisBCgoKDg0OGxAQGzAkICQvLCw0OC0sLDQsLCwsLCwsLCw0LCwsLCwsLCwsLCwsLywsLCwsLCwsLCwsLCwsLCwsLP/AABEIAI4BQAMBEQACEQEDEQH/xAAbAAABBQEBAAAAAAAAAAAAAAAAAgQFBgcDAf/EAEEQAAEDAQQHBAcGBgICAwAAAAEAAgMRBAUhMQYSE0FRYXGBkaGxIjIzQlLB0QcUI2JykkNTgsLh8BayovEkNHP/xAAbAQABBQEBAAAAAAAAAAAAAAAAAQMEBQYCB//EADgRAAICAQEECAQGAgMAAwEAAAABAgMEEQUSITETMkFRYXGRoSKBsdEUM0LB4fAVUiM08UNioiT/2gAMAwEAAhEDEQA/ANxQAIAEACABAAgAQAIAib/v1lmaMNaR3qxjM8zwClY2LK99yXNkHNzoY0e+T5Ip9qtVpnxllLB/LjwHad/irWEKauEI6+LKKy3Jv42T0Xchmbqj5141Tv4iZH/C1jqy2u0QYxSlw+CTEdnDsom5wpt68dPFD1duRRxrnqu5lw0fv5lpBFNSRvrMPmOIVVlYkqHrzT7S+ws+GStOUlzRMKITwQAIAEACABAAgAQAIAEACABAAgAQAIAEACABAAgAQAIAEACABAAgAQAIAEACABAAgAQAIAEAcrVOI2Oe7JoJPYKrqEHOSiu04smq4Ob5IzmzvdK91ok9aQ4D4W7gFfzSriqo8l7sykHK2bvnzfshyU0OiClOTwpRBrNI6JzZ48HxmvUbweSdglNOuXJjM5Sqkroc17o0qx2kSRtkbk9oI7Qs/ZBwk4vsNdVYrIKceT4nZcDgIAEACABACJpWtBc4hoGZJoAljFyeiOZSjFayeiKxeGm0bTqwMMp4+q3vpUqyq2ZN8bHu/Up79tVxelS3n6IhptK7W7LZsHACvmpccDHXPVlfLa2VJ8NEcBpFbB/FH7R9F3+Ex/8AX3G1tHLX6vYdWfTK0t9djJByq09/+E3LZ1Muq2h6G2ciPXin7FhurS2CY6pJjf8AC+lOx2XkoF2z7a+K4rwLXG2tRdwfwvx+5PqCWYIAEACABAAgAQAIAEACABAAgAQAIAEACABAHjnAYk06pUteQjaXMTHK13qkHoQUOLXNCRlGXJi0h0eONMSgRvTmNXXnCM5Yx1e36p1U2PlF+jGnk0rnNeqIbTC8GGySbORjidUei4HAuFcipeBTJXx3k18iv2pkQeLLckny7fEgIm0aBwA8lMk9W2VkVpFIkLmsQlkofVAqfomL7NyGqJOLSrbNHyLhHE1ooAAOACq3Jt6svowjFaJFe0mu1oaJWCmNHAZGuRU7Eube4yr2hjRS6SPDvKy9tQRxFFYJ6PUp2tVocYH2hrBGJ3Na3JrcKduacl0Tk5bi18RuDyIwUOkaS7jx0bznNMf6ylUo9kV6A1Y+c5eopks7fVtEo6uJ8CUjVT5wQqnfF6xsl66j6z6SWuPMslH5hQ94omZYePPlrEkQ2ll189JE9dmmEMh1ZAYX8H+r2O+tFCu2dZDjH4l4fYs8fa9Nj3Z/C/Hl6kre16x2ePaPOHugZuO4BRaKJ3T3Y/8AhNycqvHr35vy8TPLyt8tqdrTGjRi2MZDrxPNX1VUKFpDn3mVyMi3KlvWcuxHClMAu9dRvTTkCBBJSiCUogiRgOaVNo4cU+ZMXBpK+zkMkJfDl+ZnTiOSi5OFG74o8JfUsMLaU8ZqFnGHujRIZmvaHNILXCoIyIVBKLi9HzNXCcZxUovVMWkOgQAIAEACAOb52t9ZzR1IC6UZPkjlzjHmxTXg5EHokaa5ipp8hSQUEACABAAgAQAiaZrGlziA1oqScgEsYuT0XM5nOMIuUnokU62aRTWgltm/DjGG1cPSd+kblbQxKqVrbxfcUNu0bsh6UfDHvfN+RGuudrjWVz5HcXOKf/EyXCCSXgRHhxk9bG5PxYl1yxZt1mniHGqVZVnbxEeFV2ar5jiO02tg1GT1afecKuHQnNcOOPJ70ocfDkOxsy4LdjZqvHmhtJduvjNI+Q/mcadg3LtX7vCEUhmWNvvW2Tl5s9F2RD3B4o/EWd4v4Wpdgh91RH3adCUqyLF2nDxan2DoCgomh/TRaEzor7V36P7gouZ1F5k/Z35j8v3LQq4uSL0k9g7q3zCkYv5qIef+Q/kUoq3M8eFKIJKUQSUoglyU5OckYdgRVKpNcjmUVLgziLPiKuLmt9VpODamponHPhwXF8xpQeq1eqXLwOq4OxJSiHiUQSUoglKIeFAgkhdHLJnRbSEWYujlJMRqW7y13AciomZidPpKHW+pY7O2gsVuFnV7PBknLp6K+hZ3EcXPDT3BpUaOyuHxT9v5RMlt5a/DW2vF6fszpZNPGE0licwcQdYduAK5nsqSXwST9jqrbtbelkGvf7E9JfkDYtqZW6hyIOJPADOvJQli2ue5u8S0lm0Rr6RyWhUry04kdhAwMHxOxcegyHirSrZkI8bHq/AosjblkuFMdF3vmV213hNJ7SV7uVSB3DBT4U1w6sUiptyLrevNv6egz2YT2rI+6gaKGoJB4jNI+PBirg9USli0itMXqylw4P8ASHjio9mHRZzjp5EynaOTVylr58S13PpvG86s7dm74hiw/Nvj1VXfsyceNb1XuXmLtuuz4bVuv2/gd33pbDB6LfxX8Gkao6ux8E1j7Pst4vgv72D+Ztamj4Y/E/D7lak07tBODYwOFCfmrFbKpXNsp5bdyG+CSH926e40njAHxMrh1afqmLdk8Na5ev3JNG3tXpdH5r7Fzs1obI0PY4OaciFUThKD3ZLRmhrsjZFSg9UVHSm1GecWZp/Djo6Wm87m/wC8eStMOCpr6Z83wRR7Rsd934ddVcX+yPGsAAAFAMgkbberESSWiAoASUojEFKcsU2JxyaT0BKHJLmxVGT5I9dY5P5b/wBrvok34969RXVZ/q/RnBzSMwR1Xa4jTTXM5ldHJM6K+1d+j+4KLmdReZP2d+Y/L9y0KuLki9JPYO6t8wpGL+aiHn/kP5FKKtzPHhSiHaGwyPFWxuI4gGneuHbCPBscjRZNaxi2IhsUjn6jWHW3ilKda5JZWRjHeb4HMabJy3EuI+m0cnArqg8gcU1HMqb01JEtnXpa6akO4cVKIDEldHIlAh0s1mfI7VY0ucdw8zwCSc4wWsmd11TsluwWrJKXRi0BtdVp5B2KjrOpb01Jctl5CWuifzIuGxyPcWsY5xGYAOHXh2qTKyEVq2Q4U2Te7GLb8gtdglj9pG5o4kYd+SIWwn1XqJbj219eLQ1onBkkbPcFoeKiJwH5qN8DimJZdMeciVDAyJrVQfz4Hs2jVpGOyr0LT80RzaX+oWezclfo19CLmic00c0tPBwIPcVJjJSWqepCnGUXpJaPxORXRwc9mK1XW8zndWp6Ugp7FE5x1WtLjwaCT3BDkorVvQIxlJ6RWr8CUi0YtThXZEfqLR4VUZ51C/UTY7LypLXc9WhM+jFqaK7In9JB8K1SxzaJfqEnszKitdzXy0ImWMtNHAtI3EEHuKlRaa1RBlFxeklo/E5ldHB5RAh4gDxKIWTQi+DDMIyfw5SBTg7JpHl3Kv2jjqyvfXNfQt9j5jpu6N9WX17B1cr9faynOWRzuyuA8SmMlbu7BdiJGI99StfOTbJEqOShJSiHaxWN0po3IZncFzOxQWrHaqZWvRFhst1xs3ax4nHw3KDO6cizrxq4dmrHoTRIBACXsBwIB6pU2uQjSfMjLbcUb8W+g7ll2hSK8mUefEh3YNc+rwYx0egcyd7XChDf7gnsmSlWmu8jYMJQulGXcWNQC2IrSZwFncSQBVuJ6hScRN2rQhbQaVDb8Chvt0Y94diulVN9hmnfWu0sejN1iUCZ4Op7oI9bn081Ay7nW9yPPtLbZ+KrV0slw7PHx8i2gKrLwA0VrTE5npl5lLr2CaLXU9SClD0+jMUjJGgUkBBw95v1B8CrvZjVkHF9n0MztuLqnGceT+qKn9/fy7ladFEo/wARM8++v4juR0UROnmaPoNZaWcSO9aQk1/KMGjpme1Z/aM9bd1cka7Y9W7RvvnL6dhYlALUS1gFaACuJ59UrbYiSXI8miD2lrhUEUIKIycXqhJwU4uMlwZF3JcLLOK+s8k+kdw3AcMFJyMqVvDkiHh4EMda833kuopOBADW33fHM3VkaCOO8dDuTlVs63rFjN2PXdHdmtTOdILmdZn0Jqx1dV3yPNaDFyVfHxXMyWdhyxZ6Pinyf97SKUogk7o5o260em+rYhv3u5N4DmoOXmKn4Y8ZfQs8DZssj4p8I/X+95f7DYY4W6sbA0csz1OZVHZbOx6yepqaaK6Y7ta0HKbHQQA0vC7Yp26srA4cd46HMJ2q6dT1g9Bi/Gqvju2LUznSXRt1mOs0l8RydvaeDqeav8TNjetHwkZPaGzZYvxLjHv7vMgVOKs8QB4lEPWOIIIzBqOoSNarRiptNNFtuEarHxnOORzT2FVWVxkpLtSZfYS3YOD5xbRIlRiUJKUQtV2wBkbRvIqepVdbLeky6ogoQSHSbHhtbbcyKmscTkBmnK6pT5DNt8KusMf+RQj1iWjiaU809+EsfLiR/wDIUrrcB9Y7wilFYpGv6EEjqMwmbKp19dNEirIqtWtck/IcpseK/d94tlt8rWEFrIgKje7XFcd+dFOtpdeNFy5t/sVlGRG3MmovVKPvqWBQSzK/p1/9OTqz/uFO2b/2F8/oVe2f+pL5fVFS0P0c+8O2kg/Caf3ngOXFWudmdCt2PWfsUWytnfiJdJNfCvc0xraCgwA3LOa6mwS04I8keGgkkAAVJOQHNKk29EDkorVleuPScWi0SRgUYG1jO91CdYnrUYclPyMF01Kb59pVYe045F8q1y7PHvLGq8tiE0xsO1sr6Zs9Mf05+FVMwLejuXjwK7alHTY0l2rj6GULTmHPWtJIAxJwA5lDenFipNvRG1WGziONkYyY0DuCx9k9+bk+09EprVdcYLsWh3XA4CABAHO0TtY0ue4NaMSTkF1GLk9IrVnM5xhFyk9EitWjTqztNGte8cQAB4lWMdl3NatpFPZt3Hi9Em/74krdF/Q2jCN3pDNhwd3bx0UW/Etp6y4E7Fz6cnhB8e7tJRRiYMr4u5s8TonbxgeDtxT1Fzqmpoj5WPG+p1y7fqZjcNzOmtGxdUBhO05BpoR1rgtHk5Kqq3128jHYWFK7I6N8NOfyNYijDQGtFABQAbgFl223qzcRiorRcjy0TtY0veQ1rRUk5BLGLk92K4iTnGEXKT0SKbbtPgDSGLWHxONK9gVtXsltazlp5Gfu2/FPSqOvn9hV36etJpNHqj4mmoHUEVSW7KklrB6+YtG3oyelsdPFFxhla9oc0gtIqCMiFUyi4vR8y/hOM4qUXqmeWiBr2ljxVrhQg8EsZOLUlzEnCM4uMlqmZJft2GzzOjOIzaeLTl27lqca9XVqa/rMNm4rxrXW+XZ5EcnyIeJRCT0bu4z2hjaeiCHO/SDU9+Xao2Xcqqm/kibs/Hd98Y9i4vyLPf8AB92tW1/hWjM7mvHHhXPv4KtxpdPTufqj9C5zYfhsnpP0z9n/AH9zqU2OCSlOS3WSQOY0jeAqya0k0XtUlKCaOy5OyG0iuZ04BjkMb2inIjgd46hS8XJjU/ijqiBnYcshJwlutFAvPRy0xmr2OePibVw7aYjtV7TmUT4RennwMtkbOyqnrKLfiuJExvLTVpLSN4JBClNKS0ZBTlB6rgx7LfVoc3UdM8t4VTMcamL3lFakmWdkSjuub0J77N/byf8A5/3tUHa35cfP9iz2B+bPy/c0NUJqhjfN3C0RGJxIBLSSM6AgkDuT2Pc6Z76I2XjrIr6NvRPT2Y6ghaxoYwANaKADcE3KTk9XzH4QjCKjFaJHRcnRn2m2kW0JgiPoA+m4e8R7o5DxV9s/D3F0k+fZ4GW2vtHpH0Nb4dvj4eRWrptphmZKPdcCRxG8d1VYXVq2twfaU+Ne6LY2Ls+hsjHggEGoIqDyOSyTTT0Z6AmmtUeuFcDkUgNa8GY3fFh2M0kW5rjT9ObfCi1tFvS1qfeYDKo6C6Vfc/bsHuiNk2lriG5p1z/TiPGiazrNyiT7+HqSNl09JlRXdx9P5NYWXNwROlNv2NmkcDRxGq3q7D6nsUrDq6W5Ls5kLaN/Q48pdvJebJOL1R0Hko0uZLjyQtIdGc6f3oXzbEH0I6VHFxFcegp4rQbMoUa+kfN/Qye28pzt6Jco/UqisyjO1ltDo3tew0c01BXM4RnFxlyY5VZKuanHmjYbrtgmiZIPfaDTgd471krq3XNwfYb7HuV1UbF2odJseI+wXY2OWeUZylp7A36kp+y9zhGHcRacaNds7Fzlp9CQTBKKT9oU8jiyFjXltNZ2q1xBNaNGA3UJ7VcbLjCKdkmteRnduTsk41QT05vRehTPuEv8uT9jvorfpa/9l6oz34e3/V+jD7hL/Lk/Y76I6Wv/AGXqg/D2/wCr9GXn7PZ5A2SGRrgG0czWBGeDhj2HtKptqRg2pxfgzS7DnYoyqmnouK1XqXBVJfFO+0ex1jjlGbXFp6OFRXoR4q22VZpOUO/j6FBt6nWuNi7Hp8n/AH3KArwy4+ue6ZLTJqR0wFSScAKgV55pm/IjTHekScTEsyZ7kDTrguNllZqtxc71nnM/QclnMnKlfLV8uw2OFhQxYaR4t82d76s7XwSNeNYajjTmASDyK4x5yhZFxfaO5VcbKZKS1WjM5sV8iOJraFzhXoMcMVfWYrnY3yRk6s2NdSjzYztN7Sv36o4Nw8c09DGrj2a+ZHszLZ9unkP9G9JH2Y6rgXxE1I3g7y36JnLwo3rVcGSdn7SnjPdlxi/VeRod23rFOKxPDuI94dW5hUNtFlT0mjV0ZVV61rlr9fQepkkAgBhb7mgm9pG0njk7vGKfqyba+rIjXYdF3Xin9fUp19aEOYC6zkvA9x1NbsI9borbH2mpPSxaePYUGXsSUFvUvXwfP+Tz7Om0nlBwIjxB/WEbVetUfP8AYTYK0umn3fuaCqI1IIAEACAMx0xuL7vJrsH4UlacGu3t5cR28Fo8DK6aG7Lmvcx21cH8PZvQXwy9n3fYr9FPKnQ07Qi37WzBpPpRHUPT3T3eSze0Kty7XsfE2eyMjpcdJ848PsWBQS0KD9o1ho+OYDBwLXdW4jvBP7VebKt1jKHdxMxt6jScbV28Pt/fA6fZvZPSllO4NYO30nf29652tZwjD5nWwKuM7PJfu/2L0qU0pn/2i27WkZCDgwFzv1Oy7hXvV7sqrSLm+3gZfbt+9ONS7OL82X6LIdB5KjfM00eSFJDoyC/6/eZ6/wAx3nh4LV435MdO5GCzdXkWa97GFE+RtAogNDTNAyfujeTn0/cs5tL89+SNjsZ//wAq839SxKAWoIAEACABAAgAQAIAren0oFlLTm57QOw1PgFYbMi3fquxMqNtTSxWn2tGa0WiMhoWT7P3UtVOMbvkq7aa/wCD5lvsR6ZOngzSlnjXiJ49Zrm/ECO8USxejTOZx3otd5izG4LYNnniQrVSai6AGo1F0FRuINWkgjeDQjtCRpNaMItp6p6MnLDpZaY8C4SDg8fMUKh2YFM+zTyLKna2TXze8vEsl36awvoJWmM8c294x8FXW7Msjxg9fqXFG2qZ8LFu+6LNG8OALSCDiCMiORVc009GXCkpLVchSQUjWXeG2ozNFNeMh3UOZQ9SCe5SHc5U7j7Hw9yIseMcjpV2rj8miSUclnC22tkTDJIaNbmfl1XddcrJKMeY3ddCqDnN6JEBcmlgnnMbmhjXezO8kZh26p3dFOyMB1VqSer7SrxNrK+5wa0T5fyWZVxcDW8rC2aN0b8nDtB3EcwnKrZVTU4jORRG+t1z5Myi8bA6GR0bxi09hG4jkVqKrY2QUomHvolTY6581/dSa0FtuztGoThKKf1Cpb8x2qHtGrfq3u4sdjX9HfuPlLh81y/c0dZ81pE6U2HbWaRozaNZvVuPlVSsO3o7k/kQdo0dNjyj2rivkctDbJs7Kzi+rz/Vl4UXWfZv3vw4HGyqujxY+PH1JmWQNBccA0Ek8gKlREm3oiwlJRTb7DHrytJlkfI7N5J6DcOwUC1lUFXFQXYYG+13TlY+3ibDFkOg8lk3zN9HkhSQUzbTi7zHaC+noyioP5hQOHke1aHZ12/Vu9qMjtjHdeRv9kvr2le1VP1KnQAzhieCNRdO41q4LDsbPHGcwKu/UcT4lZbJt6W1yNzhUdBRGD5/uSCYJRyitDXOe0HFhAdyqAR5rqUGkm+04jZGTcV2HVcnZWdMbztFn2boiAx1QatBo4YjHmK9yscCiq7VT5r6FPtXKyMfdlXyfh2/36Fa/wCYWr4m/sCsf8dR3P1Kj/MZfevQP+YWr4m/sCP8dR3P1D/MZfevQP8AmFq+Jv7Aj/HUdz9RP8xl969DrHpNbnAlo1gN4iqB2gLl4WLF6P6ncdp50lrHivCJDXjb5Z3a0ri4jLcBxoBkpdVUKlpBaFffkW3y3rHr+w01U7qMaFl+z6Ktpc74Yz4kBV205aUpd7LnYcNchvuRoqoDVggDKr/seytUrNxdrt6Ox88OxafGs6SmMvl6GJzqeiyZx7+K+Yi6rv20rI601jieAGJ7Ut1vRwc+45xsd3WqvlqabYrtiiaGsY0AcsT1JzWcsunY9ZM2NWNVVHdhE5W+5YJh6cYr8QwcO0LqrJtr6rOL8Ki5fHH7lYtug7h7GQEcH4HvA+Ssq9qL9a9Cmu2HJfly18/uvsM2aGWgnHZgcdYn5J17Sp7NSOtjZLfHT1/gvF02LYxMirXVFK8TvVNdb0tjn3mkxqOhqjXrroO00Pjd042rWb9RzjyGs0Dvx7k4ovccvFL6jTmulUPBv3Q4TY6QemY/+I/q3/sFMwPz18yu2t/1ZfL6mcNBBqMCMQRuIyK0PBmRSa4o0zRq9xaI8faMoHjyd0NPNZzLx+hnw5PkbDZ+Ysivj1lz+/zJdRSeQGlty7ePXYPxIwafmG9vPl/lTsHJ6KW6+TKvaeF08N6PWXuu77GexOLSHNwc0gg8wahXzSktGZWLlFqUeaNasNpEkbJBk5oP+FlrIOEnF9huqbFZBTXad1wOCY4w0BrRQAAAcAMAlbberEjFRSS5IgdNbbqWfUHrSnV/pGLj5DtU7Z9W9bvPkir2vf0dG4ucuHy7TOntwPRX6fEyclwZsceQ6BZJ8z0CPJCkgo0vO7mTsLJBhmCMweIKdpulVLeiMZGPC+G5P/wqE+g8gPoSNI5ggq1jtSGnGJQz2HYn8MloS1xaKMhcJJHa7xlhRoPGm8qLk58rVuxWiJ2HsmFEt+b1fsiyKvLc5Wq0NjY57jRrRUrqEHOSiu04ssjXBzlyRRdGr6ItT3SGgnOPAOr6HZjRXWXjJ0pR/T/X9zNbPzWsmUrP1+z7PsX9UZqDjbLKyVhZINZpzH+5FdwnKEt6L4jdtULYuE1qmU23aEOB/BeCOD8D3gY9ytq9pxfXXoZ+7Yck/wDilr5/dfYZs0NtBOOoOet/hPPaNPj6EdbGyW+Onr/BPXVodEz0pTtHcMmDs39qg3bRsnwhwXuWmNsaqvjZ8T9vT7lkYwAUAAA3DJV7bfFlukktEUbTu72MfHI0UMmtrAby3VofHyV1s26UouL7NDNbax4wnGcV1tdfloVfUVlqUuhdPs7sdI5Jj/EcAOjK497j3Kn2rZrOMO79zRbCp0rla/1P2X99i3qqL4EAVPT27C5jZ2DGLBw4sO/sPmVabNv3ZOt9v1KTbWM5QV0ecefl/BVbBaDG9sjM2mo4HkVZ2wU4uEijpslXNWQ7DQ7qvyKYCh1X72HPs49iobsWdXPiu81eNnVXrg9H3P8AvEk1GJgIAEACAI+9b3jgHpGrtzBmfoOafpx52vhyIuTl10L4nx7u0r+i1udLapHyH0nMwG4AOGA6BTsypV0RjHsZV7OvlbkynPm1+5cFVF8QemLgLM4H3nNA76/IqZgL/mRXbVaWO13tGf7NXuplt0eXVbXQSCRvQjiN4TV1cbYbrH8a6VFinH/1Gl2a0NkaHtNWuFQs7ODhJxZsK7I2RUo8mdVydmd6V2VrbS/VwqA4jmc1f4U3KlamU2lVGGQ93t4k7oPa6xuiObDUfpd9D5hQdo16SU12llse7WDrfZ9GWdVxcggDP9L7VtJyBlGNUdc3fLuV7gw3Kte/iZbalvSX6LlHh9yCdHgVNTKyUeBrceQ6BZZ8zdx5IUkFEskByINCRhxGYStNcxFJPkKSCggBEsgaC5xAAzJySpNvRHMpKK1b0RRdJr7251GYRg/uPE8hwV3iY3RLelz+hmtoZvTvch1V7kBs1N1KzdLlo7pGKCOc0Iwa85Hk47jzVTlYb136/Qv8DaSaVdz49/3LUCqwuwQAIAEANbfeMcLayOA4Deeg3p2qmdj0ihi7IrpWs39zPr8vJ1ok1iKNbg1vAc+ZwV7j0qmOi5mWzMmWTPea4LkRrbO57mxMFXvNB8yeSkb6hFzlyREVcrJKuHNmq2CyNijZG3JgA/ysxbY7JuT7TbU1RqrUI8kOFwOggDxzQQQRUHAg8EqenFCNJrRmb37dBskmAJgefRdnqn4Sf981oMbIWRH/AOy9/EyWZhvEs4dR8vDwG4YnNRndJCy3vPH6shpwdiPFMTx6p80Sq8u+vlL14khHpTMM2sPY4fNR3gV9jZLjtS5c0n6/cUdK5dzGf+X1SfgK+9ivatvZFe4ytN/2h/v6o4NFPHE+KehiUx7NfMj2Z+RPt08iLc0k1OJO8qSnpwRCaberF2aR0bg9ho4ZFJNKa3ZcjquUq5KUXxRZYtLDT0o8eRw8clXPAWvCRbx2s9Pijx8yFva8nzuBdQAZNGQ+pUyimNS4FflZM8h6y5LsGGzT+pF3Q2aNQ3SUua9nwGnrMObfmOBUbIx428eTJuJlzx3pzXcTU2lbaegxxdzpTtooccCWvF8CxntWOnwxepVbTI6Rxe81c41P+8FZwShFRRSWSlZJylzY90ftGynYdxOqehw86JnKhv1tfMkYVnRXJ9/D1NAVEak4W60CONzz7oJ7dw713XDfkojd1irg59xmzmkkk4kmpPM5rQppcEZBpt6sS6PBLqcuPA1BmQ6LNvmbSPIUkFKBaLXJFPKY3FtXuqNxxOYOCvI1wsqipLsRl522VXzcHpxZIw6VyD142nmCR4YpiWBDsZLhtWxdaKft9xUulj/djaOZJPgKJI4Ee2QstrT/AExX99CFt9vlm9o4kcMh3BTK6oV9VFfdfbd139hps07qR90NmjUN0NmjUN0fWG9JosGPNPhOI7jl2JiyiuzrIk05V1XCL4EtFpY/3o2noSPA1UV4EeyRPjtaf6or++ot+ljt0Q7XH6JFs9dsvYV7Wl2Q9/4GFp0infkQwflHzNSn4YdUfHzI1m0cifJ6eREyVcauJJ4nEqUtEtEQZayerepxncGjHfkN5PJdxTkNzaii36IXCYgZph+K8YD4G8Op3/8AtVOdlKx9HDqr3L7ZeA6V0tnWfsizKuLgEACABAHK02dsjSx7Q5rhQgrqE5Qe9F6M4srjZFxktUyjXpo9LZiXRAyw/D77fqFdU5kLuE+EvZmbydnW4/xV/FD3X3GVnmY/1Tjw39yelGUeZGhKM+TO2yXG8ObgbJG8G4GyRvBuBs0ahujYzaztSJpkefdbj3ncnN3Rb03ovEa3t6W7Wt5+AqNxDjHK3Ukbm07+Y4hI0mt+D1QR1UnCxaSR32S43h3cDZI3g3A2SN4NwNkjeDcDZI3g3SYsGjrntDnO1QchSppxUS3MUXolqT6dnSnHek9CQsejbWPDnOLqEEClMRxTFmbKUdEtCXVs2EJKTeuhOqEWRAaVz+i2Me9iegy8fJTsKHFyKvaVnwqC7eJWdkrHeKfcPDEjeEcDRWZDoqF8zWLkepBSh3jH+LJ+t3mrup/AvIzF8f8All5sbbJObw1uBskbwbgbJG8G4Ilo0VcaBKtW9Ecy0itWIhstoewzMiJiGQ94j4mjMhdSnTGXRyl8Xt5HMasicOlhDWPu/E8s87H4A472nA9yWUJR5iQnCfBczvsk3vDu4GyRvBuBskbwbgGNGobo2bIXu1IGmR/BuQ6nIBOOKit6x6IaUnOW5Ut5+H3LVo/owInCWch8u4e6zpxPNVmVnOa3K+Efdl3hbMVT6S16y9kWRV5bAgAQAIAEACABAETeejlnnNXM1XfGz0XeGB7VKpzLauCfDuZByNnUXvWS0feuDIWXROZvsrRUcJG/MKXHaFcuvD0K+WybY/l2eqOBuO2jdAehd805+Kxn/t7DTwc1f6+56zR+2OzdCzprE+IokeXjLkmxVs/MfNxXqPINDQfbzPf+VvotTUtpNflxS9yRDY6f5s2/LgiwWC74oW6sTAwcsz1OZ7VAsunY9ZvUtKceumO7XHQb31ckdpbR4o4eq8es36jknMfJnS/h5dw1l4VeTHSXPsa5oqNrsk9mP4rTJHulYP8AsNytYWVXdR6PuZRW034z0sW9HvX7oVZp2SCrHA8t/dmknGUOsha5ws6rO+yXG8ObgbJG8G4BhRvBuFzgcC1pGVB5KoktG9TQwacU0dFydCJZQ0VcaAJYxcnojmUlFasqdvkMjy49g5blaVpQjoUd0nbNyY32Sc3hrcAwo3g3C52eQOa0jeAqiS0bRoISUopoWSuTsptpbrPc7i4nvKt4PSKRn7FvTb72NrUdRjnH3RVOQ+KSQzZpCLk+w4xRWota77sSHAEEObiCKjCuC7cqE2uk5eBxGGU4qXRc/FHeO67a/KFkfN7wfBpquHfjR/U35Icji5k+UFHzf2JW7tEWAh9oeZnDJpwYP6d6i27Qk1u1LdXuTaNkwT3rnvP29CygKuLgjbzuCCfGRnpfG3B3eM+1Sacu2rhF8PYh5GBRfxnHj3rgyEl0Qkb7G0GnB7QfFTI7Qg+vD0K+WyJx/Ls9VqNzo/bRkYD11h5Bd/i8bul7DP8Aj8xdsfcUzRu1n1pImfpBPmEPNx1yi2LHZuXLrSivLiPLPoaw4zyvk/LXVb4YpmW0pf8AxxSJENjwfG2Tl7IsNjsccTdWNjWjgB58VAssnY9ZPUtaqa6o7sFojuuBwEACABAAgAQAIAEACABAAgAQAIAEACAAoAh7w0Zs8p1izVd8TDqnwwPaFLqzbq1onqvHiQLtm49r3nHR964Ea/RSRvsrS8cngOUhZ8H1618iI9lWR/LtfzWozup7iZIpfaxOocAKg5OAG7/CeuUUlOHJkfHcm5V2daL/APGSGxUfeJO4OLPM9mDThwOS4nGMuY9XOcOCO5vCT8o7P8rjooDjyLPAaTFz/WJKcjpHkMT3p9ZnPYrreONwhLFeutIdcUie4iJ5FAS3AivNTbKNIcOa5or6sres+LhF9V+RN7BQt4sNw72aZ7PVOHA5LicYy5jtc5w5C7RaXvFCaDgEkYRjxR1O2c1oxrsE5vDO4Rf3f73MIGYxRkGZwy5MB44H/QpO/wDh6+kfWfL7kPo/xd3RR6q6z/YvIFFSmk5HqABAAgAQAIAEACABAAgAQAIAEACABAAgAQAIAEACABAAgAQAIAEACABAAgCu6SXW/WFps4rIwUcz42cOoU/Evjp0VnJ8n3Mqs/GnvK+nrLmu9Ht122OdtWHEesw+s08CEXVzqekv4YY91d8dYc+1dqHuwTO+SejDYI3w6MNgjeE3CAtszrS/7vZjh/FlHqtHAHeVOriqI9Lb8l3lZbOWTPoKOX6n2JFiluWF0AgLfQaKDiD8QPFQFk2KzpE+JbSwqZUqlr4UQLrLarLhqm0QjIim0aOBHveKmqyi/jruS9mVjqycXhp0kPdfcG6R2f3y6M8Hsd8gUPDu/To/JoFtDHXX1j5pg7SOz+4XSHgxj/mAhYd36tF5tA9oY76usvJMG2W1WnDVNniOZPtHDgB7vghzoo4678vZAqsnJ4adHH/9P7Flu2744GCONtAO8niTvKr7bp2y3pst6MeuiG5BaIdJoeBAAgAQAIAEACABAAgAQAIAEACABAAgAQAIAEACABAAgAQAIAEACABAAgAQAIAhbz0djkdtWF0Uvxswr+ob1MpzJwjuS+KPcyvyNnV2S6SD3Zd6/ciLdedrsg/FMUzdx9Jrj1oKKVXTj5HU1i/VEG7JysRf8m7Jej+wzj03kedVkLATvLnEeATr2ZCK1cn6EeO25ze7GCT8/wCCWbc1otGNpnAYf4cIoD1cRU9tVFeTTT+VHj3snrDyMj8+fDuj9+ZP2GxRwsDImhrRuHzOZKhWWzslvTerLKmmFMdyC0Q4TY6CAEPiacwD1ASqTXIRxT5oGRNGQA6AIcm+YKKXJC0goIAEACABAAgAQAIAEACABAAgAQAIAEAC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w Cen MT" pitchFamily="34" charset="0"/>
            </a:endParaRPr>
          </a:p>
        </p:txBody>
      </p:sp>
      <p:pic>
        <p:nvPicPr>
          <p:cNvPr id="43016" name="Picture 12" descr="http://goodlogo.com/images/logos/skype_logo_276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04800"/>
            <a:ext cx="3810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FaceTime 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05000"/>
            <a:ext cx="8153400" cy="4495800"/>
          </a:xfrm>
        </p:spPr>
        <p:txBody>
          <a:bodyPr/>
          <a:lstStyle/>
          <a:p>
            <a:r>
              <a:rPr lang="en-US" smtClean="0"/>
              <a:t>A free app for Apple users </a:t>
            </a:r>
          </a:p>
          <a:p>
            <a:r>
              <a:rPr lang="en-US" smtClean="0"/>
              <a:t>Allows you to video chat with other users of Apple devices</a:t>
            </a:r>
          </a:p>
          <a:p>
            <a:pPr lvl="1"/>
            <a:r>
              <a:rPr lang="en-US" smtClean="0"/>
              <a:t> Calls ring on all your Apple devices even if you   aren’t signed in. </a:t>
            </a:r>
          </a:p>
          <a:p>
            <a:pPr lvl="1"/>
            <a:r>
              <a:rPr lang="en-US" smtClean="0"/>
              <a:t> Call w/ wifi connection on all devices</a:t>
            </a:r>
          </a:p>
          <a:p>
            <a:pPr lvl="1"/>
            <a:r>
              <a:rPr lang="en-US" smtClean="0"/>
              <a:t> Call w/ cellular connection on iPhone &amp; iPad</a:t>
            </a:r>
          </a:p>
        </p:txBody>
      </p:sp>
      <p:pic>
        <p:nvPicPr>
          <p:cNvPr id="1026" name="Picture 2" descr="https://www.apple.com/mac/facetime/images/facetime_everywh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90558"/>
            <a:ext cx="3429000" cy="2224042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44036" name="Picture 4" descr="FaceTime. Be in two places at once."/>
          <p:cNvPicPr>
            <a:picLocks noChangeAspect="1" noChangeArrowheads="1"/>
          </p:cNvPicPr>
          <p:nvPr/>
        </p:nvPicPr>
        <p:blipFill>
          <a:blip r:embed="rId3" cstate="print"/>
          <a:srcRect r="61234" b="63963"/>
          <a:stretch>
            <a:fillRect/>
          </a:stretch>
        </p:blipFill>
        <p:spPr bwMode="auto">
          <a:xfrm>
            <a:off x="381000" y="5638800"/>
            <a:ext cx="10890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Group Me 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Free group messaging mobile app </a:t>
            </a:r>
          </a:p>
          <a:p>
            <a:r>
              <a:rPr lang="en-US" smtClean="0"/>
              <a:t>Works on all mobile platforms and even on your computer </a:t>
            </a:r>
          </a:p>
          <a:p>
            <a:r>
              <a:rPr lang="en-US" smtClean="0"/>
              <a:t>Share photos, videos, and your location</a:t>
            </a:r>
          </a:p>
          <a:p>
            <a:r>
              <a:rPr lang="en-US" smtClean="0"/>
              <a:t>Direct messaging available </a:t>
            </a:r>
          </a:p>
          <a:p>
            <a:r>
              <a:rPr lang="en-US" smtClean="0"/>
              <a:t>Good app for sharing situational awareness updates with all essential people without entering contact info one by one </a:t>
            </a:r>
          </a:p>
          <a:p>
            <a:endParaRPr lang="en-US" smtClean="0"/>
          </a:p>
        </p:txBody>
      </p:sp>
      <p:pic>
        <p:nvPicPr>
          <p:cNvPr id="45059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1000"/>
            <a:ext cx="26146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667000"/>
            <a:ext cx="7123113" cy="1673225"/>
          </a:xfrm>
        </p:spPr>
        <p:txBody>
          <a:bodyPr/>
          <a:lstStyle/>
          <a:p>
            <a:r>
              <a:rPr lang="en-US" sz="2400" smtClean="0"/>
              <a:t>Mobile applications that alert users during emergency situations in their location </a:t>
            </a:r>
          </a:p>
        </p:txBody>
      </p:sp>
      <p:sp>
        <p:nvSpPr>
          <p:cNvPr id="460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Alert </a:t>
            </a:r>
          </a:p>
        </p:txBody>
      </p:sp>
      <p:pic>
        <p:nvPicPr>
          <p:cNvPr id="46083" name="Picture 2" descr="iPhone Screenshot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581400"/>
            <a:ext cx="1674813" cy="297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4" name="Picture 4" descr="iPhone Screensho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578225"/>
            <a:ext cx="1676400" cy="2974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5" name="Picture 2" descr="http://www.nobomagazine.com/wp-content/uploads/2013/01/iheartradio-App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04800"/>
            <a:ext cx="18288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5" cstate="print"/>
          <a:srcRect l="25833" t="31853" r="64584" b="51111"/>
          <a:stretch>
            <a:fillRect/>
          </a:stretch>
        </p:blipFill>
        <p:spPr bwMode="auto">
          <a:xfrm>
            <a:off x="914400" y="4343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Massachusetts Alerts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Free mobile alert application for MA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Severe weather alerts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Amber alerts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Natural Disaster information including evacuation and shelter-in-place info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Shelter Info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Power outage info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Preparedness/safety tips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Uses phone location services to send: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Public safety alerts relevant to where you are in the state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 cstate="print"/>
          <a:srcRect l="25833" t="31853" r="64584" b="51111"/>
          <a:stretch>
            <a:fillRect/>
          </a:stretch>
        </p:blipFill>
        <p:spPr bwMode="auto">
          <a:xfrm>
            <a:off x="7086600" y="228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Flashlight </a:t>
            </a:r>
          </a:p>
        </p:txBody>
      </p:sp>
      <p:sp>
        <p:nvSpPr>
          <p:cNvPr id="18434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Free application that comes pre-installed on most mobile devices </a:t>
            </a:r>
          </a:p>
          <a:p>
            <a:r>
              <a:rPr lang="en-US" smtClean="0"/>
              <a:t>Everyone should have a flashlight application on their phone – if you don’t have one get one</a:t>
            </a:r>
          </a:p>
          <a:p>
            <a:r>
              <a:rPr lang="en-US" smtClean="0"/>
              <a:t>Flashlight has practical applications to everyday life </a:t>
            </a:r>
          </a:p>
          <a:p>
            <a:r>
              <a:rPr lang="en-US" smtClean="0"/>
              <a:t>Flashlight is very useful if you are in an emergency situation and do not have an actual flashlight</a:t>
            </a:r>
          </a:p>
        </p:txBody>
      </p:sp>
      <p:pic>
        <p:nvPicPr>
          <p:cNvPr id="18435" name="Picture 2" descr="http://www.cellphonebeat.com/wp-content/uploads/2012/07/iphone-flashlight-1_myR5y_65.jpg"/>
          <p:cNvPicPr>
            <a:picLocks noChangeAspect="1" noChangeArrowheads="1"/>
          </p:cNvPicPr>
          <p:nvPr/>
        </p:nvPicPr>
        <p:blipFill>
          <a:blip r:embed="rId2" cstate="print"/>
          <a:srcRect l="14572" t="6557" r="22769"/>
          <a:stretch>
            <a:fillRect/>
          </a:stretch>
        </p:blipFill>
        <p:spPr bwMode="auto">
          <a:xfrm>
            <a:off x="7620000" y="304800"/>
            <a:ext cx="12954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Disaster Alert 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Free mobile app</a:t>
            </a:r>
          </a:p>
          <a:p>
            <a:r>
              <a:rPr lang="en-US" smtClean="0"/>
              <a:t>Multi-hazard monitoring application </a:t>
            </a:r>
          </a:p>
          <a:p>
            <a:r>
              <a:rPr lang="en-US" smtClean="0"/>
              <a:t>Provides users with real time access to data on active hazards globally </a:t>
            </a:r>
          </a:p>
          <a:p>
            <a:endParaRPr lang="en-US" smtClean="0"/>
          </a:p>
        </p:txBody>
      </p:sp>
      <p:pic>
        <p:nvPicPr>
          <p:cNvPr id="48131" name="Picture 2" descr="iPhone Screenshot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733800"/>
            <a:ext cx="14589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iPhone Screensho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733800"/>
            <a:ext cx="14589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 cstate="print"/>
          <a:srcRect l="26250" t="18519" r="65000" b="65185"/>
          <a:stretch>
            <a:fillRect/>
          </a:stretch>
        </p:blipFill>
        <p:spPr bwMode="auto">
          <a:xfrm>
            <a:off x="7162800" y="228600"/>
            <a:ext cx="1600200" cy="1676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iHeartRadio 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Free radio station app</a:t>
            </a:r>
          </a:p>
          <a:p>
            <a:r>
              <a:rPr lang="en-US" smtClean="0"/>
              <a:t>Listen in to the live broadcasts of hundreds of radio stations across the country, including news/talk stations that provide breaking news coverage of major disasters</a:t>
            </a:r>
          </a:p>
          <a:p>
            <a:r>
              <a:rPr lang="en-US" smtClean="0"/>
              <a:t>Monitor what’s being reported when the power is out or you can’t be near a radio </a:t>
            </a:r>
          </a:p>
          <a:p>
            <a:r>
              <a:rPr lang="en-US" smtClean="0">
                <a:hlinkClick r:id="rId2"/>
              </a:rPr>
              <a:t>http://www.iheart.com/</a:t>
            </a:r>
            <a:r>
              <a:rPr lang="en-US" smtClean="0"/>
              <a:t> </a:t>
            </a:r>
          </a:p>
        </p:txBody>
      </p:sp>
      <p:pic>
        <p:nvPicPr>
          <p:cNvPr id="49155" name="Picture 2" descr="http://www.nobomagazine.com/wp-content/uploads/2013/01/iheartradio-App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0"/>
            <a:ext cx="18288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Apps that can help individuals with functional and/or access needs </a:t>
            </a:r>
          </a:p>
        </p:txBody>
      </p:sp>
      <p:sp>
        <p:nvSpPr>
          <p:cNvPr id="501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Functional &amp; Access Needs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38600"/>
            <a:ext cx="18002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American Medical Association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57200"/>
            <a:ext cx="14192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4" descr="H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562600"/>
            <a:ext cx="3181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Cover 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429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191000"/>
            <a:ext cx="18954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Show Me for Emergencies</a:t>
            </a:r>
          </a:p>
        </p:txBody>
      </p:sp>
      <p:sp>
        <p:nvSpPr>
          <p:cNvPr id="51202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Available on Android and Apple devices </a:t>
            </a:r>
          </a:p>
          <a:p>
            <a:r>
              <a:rPr lang="en-US" smtClean="0"/>
              <a:t>Show Me for Emergencies is an essential free app for emergency workers and people with communication needs - like difficulty understanding English, hearing impairments, and cognitive disabilities.</a:t>
            </a:r>
          </a:p>
          <a:p>
            <a:r>
              <a:rPr lang="en-US" smtClean="0"/>
              <a:t> It uses easy-to-understand icons for two-way communication during an emergency. 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029200"/>
            <a:ext cx="152400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Autism Help App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4264025" cy="44958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Autism Help App assists individuals with Autism Spectrum Disorders (ASD) and other disabilities to communicate and regulate in emergency situations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Available on Android and Apple devices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  <p:pic>
        <p:nvPicPr>
          <p:cNvPr id="52227" name="Picture 2" descr="iPhone Screenshot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00200"/>
            <a:ext cx="31813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AMA My Medications 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$.99 for Apple Devices only </a:t>
            </a:r>
          </a:p>
          <a:p>
            <a:r>
              <a:rPr lang="en-US" smtClean="0"/>
              <a:t>Keep track of medications, doctors, pharmacies, emergency contacts, allergies, immunizations and more 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53251" name="Picture 2" descr="http://www.imedicalapps.com/wp-content/uploads/2012/09/Photo-Aug-25-4-12-42-PM-400x6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276600"/>
            <a:ext cx="203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American Medical Association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57200"/>
            <a:ext cx="14192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SAMSHA Disaster App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Free on Android, Apple and Blackberry devices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In a disaster, it's essential that behavioral health responders have the resources they need—when and where they need them.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Users can navigate: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 Pre-deployment preparation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 On-the-ground assistance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 Post-deployment resources, and more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Users also can share resources, like tips for helping survivors cope, and find local behavioral health services. And, self-care support for responders is available at all stages of deployment.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pic>
        <p:nvPicPr>
          <p:cNvPr id="54275" name="Picture 2" descr="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895600"/>
            <a:ext cx="3181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Eyenote Money Reader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3806825" cy="4495800"/>
          </a:xfrm>
        </p:spPr>
        <p:txBody>
          <a:bodyPr>
            <a:normAutofit fontScale="85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 free app on Apple devices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Denominates Federal Reserve Notes (U.S. paper currency) as an aid for the blind or visually impaired to increase accessibility.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Users can have the denomination of a note scanned and communicated back to the user.</a:t>
            </a:r>
            <a:endParaRPr lang="en-US" dirty="0"/>
          </a:p>
        </p:txBody>
      </p:sp>
      <p:pic>
        <p:nvPicPr>
          <p:cNvPr id="55299" name="Picture 6" descr="iPhone Screenshot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666875"/>
            <a:ext cx="26670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IDEAL Currency Identifier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4035425" cy="4495800"/>
          </a:xfrm>
        </p:spPr>
        <p:txBody>
          <a:bodyPr/>
          <a:lstStyle/>
          <a:p>
            <a:r>
              <a:rPr lang="en-US" smtClean="0"/>
              <a:t>A free app for Android devices </a:t>
            </a:r>
          </a:p>
          <a:p>
            <a:r>
              <a:rPr lang="en-US" smtClean="0"/>
              <a:t>Identifies US paper currency and have text displayed or denomination spoken </a:t>
            </a:r>
          </a:p>
        </p:txBody>
      </p:sp>
      <p:pic>
        <p:nvPicPr>
          <p:cNvPr id="56323" name="Picture 2" descr="IDEAL Currency Identifier - screen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764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Magnifier 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4035425" cy="4495800"/>
          </a:xfrm>
        </p:spPr>
        <p:txBody>
          <a:bodyPr/>
          <a:lstStyle/>
          <a:p>
            <a:r>
              <a:rPr lang="en-US" smtClean="0"/>
              <a:t>Free on Android devices </a:t>
            </a:r>
          </a:p>
          <a:p>
            <a:r>
              <a:rPr lang="en-US" smtClean="0"/>
              <a:t>Onscreen zoom &amp; lighting controls</a:t>
            </a:r>
          </a:p>
          <a:p>
            <a:r>
              <a:rPr lang="en-US" smtClean="0"/>
              <a:t>Negative mode</a:t>
            </a:r>
          </a:p>
          <a:p>
            <a:r>
              <a:rPr lang="en-US" smtClean="0"/>
              <a:t>Freeze &amp; Save images </a:t>
            </a:r>
          </a:p>
          <a:p>
            <a:endParaRPr lang="en-US" smtClean="0"/>
          </a:p>
        </p:txBody>
      </p:sp>
      <p:pic>
        <p:nvPicPr>
          <p:cNvPr id="57347" name="Picture 2" descr="Magnifier - screenshot thumbn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00200"/>
            <a:ext cx="25146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FEMA Mobile App 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524000"/>
            <a:ext cx="8153400" cy="4495800"/>
          </a:xfrm>
        </p:spPr>
        <p:txBody>
          <a:bodyPr/>
          <a:lstStyle/>
          <a:p>
            <a:r>
              <a:rPr lang="en-US" sz="2000" smtClean="0"/>
              <a:t>Free app available on iPhone, Android and Blackberry devices </a:t>
            </a:r>
          </a:p>
          <a:p>
            <a:r>
              <a:rPr lang="en-US" sz="2000" smtClean="0"/>
              <a:t>Disaster safety tips</a:t>
            </a:r>
          </a:p>
          <a:p>
            <a:r>
              <a:rPr lang="en-US" sz="2000" smtClean="0"/>
              <a:t>Interactive emergency supply kit list</a:t>
            </a:r>
          </a:p>
          <a:p>
            <a:r>
              <a:rPr lang="en-US" sz="2000" smtClean="0"/>
              <a:t>Storable emergency meeting place locations</a:t>
            </a:r>
          </a:p>
          <a:p>
            <a:r>
              <a:rPr lang="en-US" sz="2000" smtClean="0"/>
              <a:t>Map with open FEMA shelters and recovery centers</a:t>
            </a:r>
          </a:p>
          <a:p>
            <a:r>
              <a:rPr lang="en-US" sz="2000" smtClean="0"/>
              <a:t>Disaster reporter feature </a:t>
            </a:r>
          </a:p>
        </p:txBody>
      </p:sp>
      <p:pic>
        <p:nvPicPr>
          <p:cNvPr id="19459" name="Picture 2" descr="http://phandroid.s3.amazonaws.com/wp-content/uploads/2011/08/Screen-Shot-2011-08-26-at-11.28.22-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517900"/>
            <a:ext cx="3810000" cy="311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Magnifier Flash 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$.99 on Apple devices </a:t>
            </a:r>
          </a:p>
          <a:p>
            <a:r>
              <a:rPr lang="en-US" smtClean="0"/>
              <a:t>Magnify text with light</a:t>
            </a:r>
          </a:p>
          <a:p>
            <a:r>
              <a:rPr lang="en-US" smtClean="0"/>
              <a:t>6x magnification </a:t>
            </a:r>
          </a:p>
          <a:p>
            <a:r>
              <a:rPr lang="en-US" smtClean="0"/>
              <a:t>Snap &amp; save 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04800"/>
            <a:ext cx="18954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 descr="iPhone Screenshot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362200"/>
            <a:ext cx="2209800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ASL Dictionary 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4111625" cy="4495800"/>
          </a:xfrm>
        </p:spPr>
        <p:txBody>
          <a:bodyPr/>
          <a:lstStyle/>
          <a:p>
            <a:r>
              <a:rPr lang="en-US" smtClean="0"/>
              <a:t>$4.99 on Apple and Android devices </a:t>
            </a:r>
          </a:p>
          <a:p>
            <a:r>
              <a:rPr lang="en-US" smtClean="0"/>
              <a:t>Over 5,200 signs from a-z </a:t>
            </a:r>
          </a:p>
          <a:p>
            <a:r>
              <a:rPr lang="en-US" smtClean="0"/>
              <a:t>Search the word then play the video for the ASL translation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59395" name="Picture 2" descr="iPhone Screenshot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297363"/>
            <a:ext cx="373380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iPhone Screensho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81000"/>
            <a:ext cx="1981200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Voice Brief 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$2.99 on Apple devices </a:t>
            </a:r>
          </a:p>
          <a:p>
            <a:r>
              <a:rPr lang="en-US" smtClean="0"/>
              <a:t>Text-to-speech assistant </a:t>
            </a:r>
          </a:p>
          <a:p>
            <a:r>
              <a:rPr lang="en-US" smtClean="0"/>
              <a:t>Reads aloud everything on your mobile device from Facebook to Email  </a:t>
            </a:r>
          </a:p>
          <a:p>
            <a:r>
              <a:rPr lang="en-US" smtClean="0"/>
              <a:t>Can read anything you type </a:t>
            </a:r>
          </a:p>
          <a:p>
            <a:r>
              <a:rPr lang="en-US" smtClean="0"/>
              <a:t>Natural sounding voice 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81000"/>
            <a:ext cx="18097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Dropbox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Free “cloud” storage – 2GB of free space with quick ways to earn extra storage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Put files in your </a:t>
            </a:r>
            <a:r>
              <a:rPr lang="en-US" dirty="0" err="1" smtClean="0"/>
              <a:t>Dropbox</a:t>
            </a:r>
            <a:r>
              <a:rPr lang="en-US" dirty="0" smtClean="0"/>
              <a:t> and access them from wherever you are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Edit files in your box allows real time edits that other users with access to the document can see instantly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Seamless sharing of documents with others – you control who can see documents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Share a folder or a single file – set expiration dates for how long the person can view the file/folder</a:t>
            </a:r>
            <a:endParaRPr lang="en-US" dirty="0"/>
          </a:p>
        </p:txBody>
      </p:sp>
      <p:pic>
        <p:nvPicPr>
          <p:cNvPr id="20483" name="Picture 2" descr="File:Dropbox logo (September 2013)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-381000"/>
            <a:ext cx="53149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Google Drive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15GB of free storage across your Google Account (Gmail, Google drive, Google + photos, etc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Save and access your files from anywhere on both mobile and desktop devices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Share files – make them public or share with specific people and limit whether those people can view, edit, comment, or all 3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Allows for real time changes – all users who the file is shared with can instantly see changes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Includes a chat feature that allows you to message with others viewing the document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pic>
        <p:nvPicPr>
          <p:cNvPr id="21507" name="Picture 2" descr="File:Google Drive Logo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52400"/>
            <a:ext cx="15240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Google Maps 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Free mobile app </a:t>
            </a:r>
          </a:p>
          <a:p>
            <a:r>
              <a:rPr lang="en-US" smtClean="0"/>
              <a:t>Search for places and addresses</a:t>
            </a:r>
          </a:p>
          <a:p>
            <a:r>
              <a:rPr lang="en-US" smtClean="0"/>
              <a:t>Choose to view in map view, satellite view, or street view  </a:t>
            </a:r>
          </a:p>
          <a:p>
            <a:r>
              <a:rPr lang="en-US" smtClean="0"/>
              <a:t>Get directions </a:t>
            </a:r>
          </a:p>
          <a:p>
            <a:r>
              <a:rPr lang="en-US" smtClean="0"/>
              <a:t>See evacuation perimeters</a:t>
            </a:r>
          </a:p>
          <a:p>
            <a:r>
              <a:rPr lang="en-US" smtClean="0"/>
              <a:t>Share and embed maps</a:t>
            </a:r>
          </a:p>
          <a:p>
            <a:r>
              <a:rPr lang="en-US" smtClean="0"/>
              <a:t>Distance measurement ruler </a:t>
            </a:r>
          </a:p>
        </p:txBody>
      </p:sp>
      <p:pic>
        <p:nvPicPr>
          <p:cNvPr id="22531" name="Picture 2" descr="https://encrypted-tbn0.gstatic.com/images?q=tbn:ANd9GcTZVO1lBKyFiIx799dFXqm9sL7na7FSWNccCdsIJ66-fJ8E_Mv3k3sxG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04800"/>
            <a:ext cx="819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Document Scanner Apps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Mobile apps that range from free to a small fee </a:t>
            </a:r>
          </a:p>
          <a:p>
            <a:r>
              <a:rPr lang="en-US" smtClean="0"/>
              <a:t>Allows you to use the camera on your phone to take a picture of a document and create a PDF </a:t>
            </a:r>
          </a:p>
          <a:p>
            <a:r>
              <a:rPr lang="en-US" smtClean="0"/>
              <a:t>Great for when you need to share information with others when you are unable to reach a physical scanner </a:t>
            </a:r>
          </a:p>
          <a:p>
            <a:r>
              <a:rPr lang="en-US" smtClean="0"/>
              <a:t>Convert physical handouts/information into a digital version that you can share with others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Screen Capture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Not an app but a function of your mobile device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Take a picture of what is on your screen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On </a:t>
            </a:r>
            <a:r>
              <a:rPr lang="en-US" dirty="0" err="1" smtClean="0"/>
              <a:t>iPhone</a:t>
            </a:r>
            <a:r>
              <a:rPr lang="en-US" dirty="0" smtClean="0"/>
              <a:t> click the home button &amp; the power button simultaneously, the captured image will be saved in your photos – you should hear a shutter noise and the screen should flash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On most Android devices you simultaneously push the down volume button and home button – you should hear a shutter noise and the screen should flash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934</TotalTime>
  <Words>1656</Words>
  <Application>Microsoft Office PowerPoint</Application>
  <PresentationFormat>On-screen Show (4:3)</PresentationFormat>
  <Paragraphs>199</Paragraphs>
  <Slides>42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Median</vt:lpstr>
      <vt:lpstr>Mobile Applications for Emergency Preparedness </vt:lpstr>
      <vt:lpstr>Utility </vt:lpstr>
      <vt:lpstr>Flashlight </vt:lpstr>
      <vt:lpstr>FEMA Mobile App </vt:lpstr>
      <vt:lpstr>Dropbox</vt:lpstr>
      <vt:lpstr>Google Drive </vt:lpstr>
      <vt:lpstr>Google Maps </vt:lpstr>
      <vt:lpstr>Document Scanner Apps</vt:lpstr>
      <vt:lpstr>Screen Capture </vt:lpstr>
      <vt:lpstr>Information </vt:lpstr>
      <vt:lpstr>Red Cross Mobile Apps</vt:lpstr>
      <vt:lpstr> American Heart Association  Pocket First Aid &amp; CPR </vt:lpstr>
      <vt:lpstr>CDC Blast Injury </vt:lpstr>
      <vt:lpstr>Radiation Emergency  Medical Management </vt:lpstr>
      <vt:lpstr>FEMA</vt:lpstr>
      <vt:lpstr>HealthMap: Outbreaks Near Me</vt:lpstr>
      <vt:lpstr>WISER </vt:lpstr>
      <vt:lpstr>HurricaneSoftware.com </vt:lpstr>
      <vt:lpstr>5-0 Radio Police Scanner </vt:lpstr>
      <vt:lpstr>Police Stream  </vt:lpstr>
      <vt:lpstr>Ready Nova </vt:lpstr>
      <vt:lpstr>Communication </vt:lpstr>
      <vt:lpstr>ICE Standard </vt:lpstr>
      <vt:lpstr>Voxer </vt:lpstr>
      <vt:lpstr>Skype </vt:lpstr>
      <vt:lpstr>FaceTime </vt:lpstr>
      <vt:lpstr>Group Me </vt:lpstr>
      <vt:lpstr>Alert </vt:lpstr>
      <vt:lpstr>Massachusetts Alerts </vt:lpstr>
      <vt:lpstr>Disaster Alert </vt:lpstr>
      <vt:lpstr>iHeartRadio </vt:lpstr>
      <vt:lpstr>Functional &amp; Access Needs</vt:lpstr>
      <vt:lpstr>Show Me for Emergencies</vt:lpstr>
      <vt:lpstr>Autism Help App </vt:lpstr>
      <vt:lpstr>AMA My Medications </vt:lpstr>
      <vt:lpstr>SAMSHA Disaster App </vt:lpstr>
      <vt:lpstr>Eyenote Money Reader  </vt:lpstr>
      <vt:lpstr>IDEAL Currency Identifier</vt:lpstr>
      <vt:lpstr>Magnifier </vt:lpstr>
      <vt:lpstr>Magnifier Flash </vt:lpstr>
      <vt:lpstr>ASL Dictionary </vt:lpstr>
      <vt:lpstr>Voice Brief </vt:lpstr>
    </vt:vector>
  </TitlesOfParts>
  <Company>Cambridge Health Alliance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jbrais</dc:creator>
  <cp:lastModifiedBy>Fujitsu</cp:lastModifiedBy>
  <cp:revision>83</cp:revision>
  <dcterms:created xsi:type="dcterms:W3CDTF">2014-10-01T15:40:17Z</dcterms:created>
  <dcterms:modified xsi:type="dcterms:W3CDTF">2014-11-26T00:58:58Z</dcterms:modified>
</cp:coreProperties>
</file>