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png&amp;ehk=3xRN5FbjoY5RSQE4klQong&amp;r=0&amp;pid=OfficeInsert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1" r:id="rId1"/>
  </p:sldMasterIdLst>
  <p:notesMasterIdLst>
    <p:notesMasterId r:id="rId49"/>
  </p:notesMasterIdLst>
  <p:sldIdLst>
    <p:sldId id="256" r:id="rId2"/>
    <p:sldId id="420" r:id="rId3"/>
    <p:sldId id="311" r:id="rId4"/>
    <p:sldId id="314" r:id="rId5"/>
    <p:sldId id="285" r:id="rId6"/>
    <p:sldId id="417" r:id="rId7"/>
    <p:sldId id="423" r:id="rId8"/>
    <p:sldId id="320" r:id="rId9"/>
    <p:sldId id="284" r:id="rId10"/>
    <p:sldId id="291" r:id="rId11"/>
    <p:sldId id="289" r:id="rId12"/>
    <p:sldId id="290" r:id="rId13"/>
    <p:sldId id="261" r:id="rId14"/>
    <p:sldId id="313" r:id="rId15"/>
    <p:sldId id="286" r:id="rId16"/>
    <p:sldId id="287" r:id="rId17"/>
    <p:sldId id="424" r:id="rId18"/>
    <p:sldId id="425" r:id="rId19"/>
    <p:sldId id="426" r:id="rId20"/>
    <p:sldId id="288" r:id="rId21"/>
    <p:sldId id="427" r:id="rId22"/>
    <p:sldId id="431" r:id="rId23"/>
    <p:sldId id="428" r:id="rId24"/>
    <p:sldId id="429" r:id="rId25"/>
    <p:sldId id="266" r:id="rId26"/>
    <p:sldId id="433" r:id="rId27"/>
    <p:sldId id="436" r:id="rId28"/>
    <p:sldId id="434" r:id="rId29"/>
    <p:sldId id="437" r:id="rId30"/>
    <p:sldId id="438" r:id="rId31"/>
    <p:sldId id="439" r:id="rId32"/>
    <p:sldId id="442" r:id="rId33"/>
    <p:sldId id="421" r:id="rId34"/>
    <p:sldId id="299" r:id="rId35"/>
    <p:sldId id="300" r:id="rId36"/>
    <p:sldId id="422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443" r:id="rId46"/>
    <p:sldId id="435" r:id="rId47"/>
    <p:sldId id="343" r:id="rId48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3" autoAdjust="0"/>
    <p:restoredTop sz="94660"/>
  </p:normalViewPr>
  <p:slideViewPr>
    <p:cSldViewPr snapToGrid="0">
      <p:cViewPr varScale="1">
        <p:scale>
          <a:sx n="82" d="100"/>
          <a:sy n="82" d="100"/>
        </p:scale>
        <p:origin x="2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2T15:04:08.0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2T15:04:15.03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0,'12'1,"-1"1,1 0,-1 0,1 1,-1 1,11 4,-9-3,-1-1,0 0,1-1,23 3,97-6,19 0,-81 11,-44-7,42 3,-48-7,173 13,-105-5,160-6,-123-4,671 2,-781 1,-1 1,1 0,15 5,-15-3,1-1,23 2,501-4,-263-3,-109-10,8 0,663 13,-821 0,0 1,30 7,-29-5,-1-1,23 2,381-5,-203-1,-60-11,2 0,-58 14,109-3,-108-9,51-2,598 13,-736-1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2T15:04:21.42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47,'17'1,"-1"1,0 1,1 0,24 9,32 6,178 29,-210-40,-2 0,0-2,48 1,641-7,-561-11,12 1,-162 11,30 1,1-2,79-12,-2-2,-52 8,9-5,-30 4,78-3,-78 8,85-15,-9 1,232 11,-209 8,650-2,-616-12,-16 0,923 11,-530 3,-461-3,110 2,-134 11,-57-8,1-1,27 1,-35-4,34 4,-32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2T15:04:25.12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D8E1C8B6-8903-4902-8214-8C2B5D28EABC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1" tIns="47111" rIns="94221" bIns="4711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51566F51-1D64-4759-96D2-82E5A2E266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59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20 - Here are 52 separate areas that YOU are obligated to enforce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66F51-1D64-4759-96D2-82E5A2E2669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37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 – Just show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66F51-1D64-4759-96D2-82E5A2E2669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80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6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390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434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243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50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42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973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43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409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9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9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7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67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73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91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670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89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520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mhsbusinessdept.wikispaces.com/Business+Law" TargetMode="External"/><Relationship Id="rId4" Type="http://schemas.openxmlformats.org/officeDocument/2006/relationships/image" Target="../media/image7.png&amp;ehk=3xRN5FbjoY5RSQE4klQong&amp;r=0&amp;pid=OfficeInsert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red-stop-sign-39080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pixabay.com/en/scales-of-justice-judge-justice-450198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www.flickr.com/photos/quitepeculiar/4773977898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://4closurefraud.org/2011/07/20/cease-and-desist-order-in-the-matter-of-wells-fargo-company-and-wells-fargo-financial-inc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dumbonyc/6378828497" TargetMode="External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ukluk/292641326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ducknetweb.blogspot.com/2011/11/more-doctors-installing-electronic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iem.com/category/clinical/ems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open.lib.umn.edu/businesscommunication/chapter/15-2-telephonevoip-communication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www.pxfuel.com/en/search?q=different&amp;page=2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www.publicdomainpictures.net/view-image.php?image=40532&amp;picture=tools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pixabay.com/en/horizontal-pan-weigh-kitchen-scale-2071306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www.goodfreephotos.com/united-states/wisconsin/other-wisconsin/forest-corridor-with-trees.jpg.php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ell.stackexchange.com/questions/69613/what-does-kicked-up-mean-here/69616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tupendoustidbits.wordpress.com/2010/07/01/clue-clueless-cluelessness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hyperlink" Target="mailto:sbarra@mahb.or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1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ikist.com/free-photo-souim" TargetMode="Externa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281C-62CF-4946-B3B0-065D28E92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4358" y="1447800"/>
            <a:ext cx="5599942" cy="30969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/>
              <a:t>Legal Authority of Boards of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560F0-0D9D-43FD-9B80-83F0D9AFA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4358" y="4740729"/>
            <a:ext cx="5599942" cy="14695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Cheryl sbarra, j.d., Executive Director and Senior staff attorney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Massachusetts association of health boards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MAPHN conference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May 3, 2023</a:t>
            </a:r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sp>
        <p:nvSpPr>
          <p:cNvPr id="27" name="Freeform: Shape 14">
            <a:extLst>
              <a:ext uri="{FF2B5EF4-FFF2-40B4-BE49-F238E27FC236}">
                <a16:creationId xmlns:a16="http://schemas.microsoft.com/office/drawing/2014/main" id="{66B2C98D-E0D9-4FE3-8E42-4547B8D27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659120" y="659121"/>
            <a:ext cx="6858001" cy="5539756"/>
          </a:xfrm>
          <a:custGeom>
            <a:avLst/>
            <a:gdLst>
              <a:gd name="connsiteX0" fmla="*/ 6858001 w 6858001"/>
              <a:gd name="connsiteY0" fmla="*/ 1344715 h 5539756"/>
              <a:gd name="connsiteX1" fmla="*/ 6858001 w 6858001"/>
              <a:gd name="connsiteY1" fmla="*/ 1177 h 5539756"/>
              <a:gd name="connsiteX2" fmla="*/ 6702324 w 6858001"/>
              <a:gd name="connsiteY2" fmla="*/ 26222 h 5539756"/>
              <a:gd name="connsiteX3" fmla="*/ 6547333 w 6858001"/>
              <a:gd name="connsiteY3" fmla="*/ 50091 h 5539756"/>
              <a:gd name="connsiteX4" fmla="*/ 6391657 w 6858001"/>
              <a:gd name="connsiteY4" fmla="*/ 73455 h 5539756"/>
              <a:gd name="connsiteX5" fmla="*/ 6235294 w 6858001"/>
              <a:gd name="connsiteY5" fmla="*/ 93458 h 5539756"/>
              <a:gd name="connsiteX6" fmla="*/ 6079618 w 6858001"/>
              <a:gd name="connsiteY6" fmla="*/ 113629 h 5539756"/>
              <a:gd name="connsiteX7" fmla="*/ 5923255 w 6858001"/>
              <a:gd name="connsiteY7" fmla="*/ 132455 h 5539756"/>
              <a:gd name="connsiteX8" fmla="*/ 5768950 w 6858001"/>
              <a:gd name="connsiteY8" fmla="*/ 148591 h 5539756"/>
              <a:gd name="connsiteX9" fmla="*/ 5612588 w 6858001"/>
              <a:gd name="connsiteY9" fmla="*/ 163887 h 5539756"/>
              <a:gd name="connsiteX10" fmla="*/ 5456911 w 6858001"/>
              <a:gd name="connsiteY10" fmla="*/ 177839 h 5539756"/>
              <a:gd name="connsiteX11" fmla="*/ 5303978 w 6858001"/>
              <a:gd name="connsiteY11" fmla="*/ 189941 h 5539756"/>
              <a:gd name="connsiteX12" fmla="*/ 5148987 w 6858001"/>
              <a:gd name="connsiteY12" fmla="*/ 202044 h 5539756"/>
              <a:gd name="connsiteX13" fmla="*/ 4996054 w 6858001"/>
              <a:gd name="connsiteY13" fmla="*/ 212129 h 5539756"/>
              <a:gd name="connsiteX14" fmla="*/ 4843120 w 6858001"/>
              <a:gd name="connsiteY14" fmla="*/ 220029 h 5539756"/>
              <a:gd name="connsiteX15" fmla="*/ 4690873 w 6858001"/>
              <a:gd name="connsiteY15" fmla="*/ 228266 h 5539756"/>
              <a:gd name="connsiteX16" fmla="*/ 4539997 w 6858001"/>
              <a:gd name="connsiteY16" fmla="*/ 235157 h 5539756"/>
              <a:gd name="connsiteX17" fmla="*/ 4390492 w 6858001"/>
              <a:gd name="connsiteY17" fmla="*/ 240032 h 5539756"/>
              <a:gd name="connsiteX18" fmla="*/ 4240988 w 6858001"/>
              <a:gd name="connsiteY18" fmla="*/ 244234 h 5539756"/>
              <a:gd name="connsiteX19" fmla="*/ 4092855 w 6858001"/>
              <a:gd name="connsiteY19" fmla="*/ 248268 h 5539756"/>
              <a:gd name="connsiteX20" fmla="*/ 3946780 w 6858001"/>
              <a:gd name="connsiteY20" fmla="*/ 250117 h 5539756"/>
              <a:gd name="connsiteX21" fmla="*/ 3800704 w 6858001"/>
              <a:gd name="connsiteY21" fmla="*/ 252134 h 5539756"/>
              <a:gd name="connsiteX22" fmla="*/ 3656686 w 6858001"/>
              <a:gd name="connsiteY22" fmla="*/ 253143 h 5539756"/>
              <a:gd name="connsiteX23" fmla="*/ 3514040 w 6858001"/>
              <a:gd name="connsiteY23" fmla="*/ 252134 h 5539756"/>
              <a:gd name="connsiteX24" fmla="*/ 3372765 w 6858001"/>
              <a:gd name="connsiteY24" fmla="*/ 252134 h 5539756"/>
              <a:gd name="connsiteX25" fmla="*/ 3232862 w 6858001"/>
              <a:gd name="connsiteY25" fmla="*/ 250117 h 5539756"/>
              <a:gd name="connsiteX26" fmla="*/ 3095702 w 6858001"/>
              <a:gd name="connsiteY26" fmla="*/ 247092 h 5539756"/>
              <a:gd name="connsiteX27" fmla="*/ 2959914 w 6858001"/>
              <a:gd name="connsiteY27" fmla="*/ 244234 h 5539756"/>
              <a:gd name="connsiteX28" fmla="*/ 2826868 w 6858001"/>
              <a:gd name="connsiteY28" fmla="*/ 241040 h 5539756"/>
              <a:gd name="connsiteX29" fmla="*/ 2694509 w 6858001"/>
              <a:gd name="connsiteY29" fmla="*/ 236166 h 5539756"/>
              <a:gd name="connsiteX30" fmla="*/ 2564208 w 6858001"/>
              <a:gd name="connsiteY30" fmla="*/ 230955 h 5539756"/>
              <a:gd name="connsiteX31" fmla="*/ 2436649 w 6858001"/>
              <a:gd name="connsiteY31" fmla="*/ 226249 h 5539756"/>
              <a:gd name="connsiteX32" fmla="*/ 2187703 w 6858001"/>
              <a:gd name="connsiteY32" fmla="*/ 212969 h 5539756"/>
              <a:gd name="connsiteX33" fmla="*/ 1949045 w 6858001"/>
              <a:gd name="connsiteY33" fmla="*/ 198850 h 5539756"/>
              <a:gd name="connsiteX34" fmla="*/ 1719988 w 6858001"/>
              <a:gd name="connsiteY34" fmla="*/ 184058 h 5539756"/>
              <a:gd name="connsiteX35" fmla="*/ 1503275 w 6858001"/>
              <a:gd name="connsiteY35" fmla="*/ 167753 h 5539756"/>
              <a:gd name="connsiteX36" fmla="*/ 1296163 w 6858001"/>
              <a:gd name="connsiteY36" fmla="*/ 150776 h 5539756"/>
              <a:gd name="connsiteX37" fmla="*/ 1104139 w 6858001"/>
              <a:gd name="connsiteY37" fmla="*/ 132455 h 5539756"/>
              <a:gd name="connsiteX38" fmla="*/ 923774 w 6858001"/>
              <a:gd name="connsiteY38" fmla="*/ 114469 h 5539756"/>
              <a:gd name="connsiteX39" fmla="*/ 757810 w 6858001"/>
              <a:gd name="connsiteY39" fmla="*/ 96484 h 5539756"/>
              <a:gd name="connsiteX40" fmla="*/ 605563 w 6858001"/>
              <a:gd name="connsiteY40" fmla="*/ 79507 h 5539756"/>
              <a:gd name="connsiteX41" fmla="*/ 470460 w 6858001"/>
              <a:gd name="connsiteY41" fmla="*/ 63370 h 5539756"/>
              <a:gd name="connsiteX42" fmla="*/ 348388 w 6858001"/>
              <a:gd name="connsiteY42" fmla="*/ 48074 h 5539756"/>
              <a:gd name="connsiteX43" fmla="*/ 245518 w 6858001"/>
              <a:gd name="connsiteY43" fmla="*/ 35299 h 5539756"/>
              <a:gd name="connsiteX44" fmla="*/ 159107 w 6858001"/>
              <a:gd name="connsiteY44" fmla="*/ 23197 h 5539756"/>
              <a:gd name="connsiteX45" fmla="*/ 40463 w 6858001"/>
              <a:gd name="connsiteY45" fmla="*/ 5883 h 5539756"/>
              <a:gd name="connsiteX46" fmla="*/ 1 w 6858001"/>
              <a:gd name="connsiteY46" fmla="*/ 0 h 5539756"/>
              <a:gd name="connsiteX47" fmla="*/ 1 w 6858001"/>
              <a:gd name="connsiteY47" fmla="*/ 905405 h 5539756"/>
              <a:gd name="connsiteX48" fmla="*/ 0 w 6858001"/>
              <a:gd name="connsiteY48" fmla="*/ 905405 h 5539756"/>
              <a:gd name="connsiteX49" fmla="*/ 0 w 6858001"/>
              <a:gd name="connsiteY49" fmla="*/ 5539756 h 5539756"/>
              <a:gd name="connsiteX50" fmla="*/ 6858000 w 6858001"/>
              <a:gd name="connsiteY50" fmla="*/ 5539756 h 5539756"/>
              <a:gd name="connsiteX51" fmla="*/ 6858000 w 6858001"/>
              <a:gd name="connsiteY51" fmla="*/ 1344715 h 553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39756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905405"/>
                </a:lnTo>
                <a:lnTo>
                  <a:pt x="0" y="905405"/>
                </a:lnTo>
                <a:lnTo>
                  <a:pt x="0" y="5539756"/>
                </a:lnTo>
                <a:lnTo>
                  <a:pt x="6858000" y="5539756"/>
                </a:lnTo>
                <a:lnTo>
                  <a:pt x="6858000" y="13447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FD4F017-4E54-423B-B43D-6AA2A2537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55" y="1247547"/>
            <a:ext cx="3993646" cy="1527569"/>
          </a:xfrm>
          <a:prstGeom prst="rect">
            <a:avLst/>
          </a:prstGeom>
          <a:effectLst/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0258BAE0-E019-4635-94F1-D65C71B15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93485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indoor, table, sitting, top&#10;&#10;Description generated with very high confidence">
            <a:extLst>
              <a:ext uri="{FF2B5EF4-FFF2-40B4-BE49-F238E27FC236}">
                <a16:creationId xmlns:a16="http://schemas.microsoft.com/office/drawing/2014/main" id="{1A6ADCA4-D9F6-46A5-B3E5-8D28310D8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2825" y="3491439"/>
            <a:ext cx="3612886" cy="27277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1815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8" name="Oval 2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" name="Picture 2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DB8294-BBF5-4EE7-8D08-DDECD12A1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AA68CD-BBCC-4482-B4F9-3EBE3A75D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B58816D9-9E81-4B2B-95D3-C398BF15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, tree, outdoor, street&#10;&#10;Description automatically generated">
            <a:extLst>
              <a:ext uri="{FF2B5EF4-FFF2-40B4-BE49-F238E27FC236}">
                <a16:creationId xmlns:a16="http://schemas.microsoft.com/office/drawing/2014/main" id="{C562EFA4-A01F-FAFD-C3AE-91A560D722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85703" y="1591301"/>
            <a:ext cx="3500562" cy="2336625"/>
          </a:xfrm>
          <a:prstGeom prst="rect">
            <a:avLst/>
          </a:prstGeom>
          <a:effectLst/>
        </p:spPr>
      </p:pic>
      <p:sp useBgFill="1">
        <p:nvSpPr>
          <p:cNvPr id="35" name="Freeform 5">
            <a:extLst>
              <a:ext uri="{FF2B5EF4-FFF2-40B4-BE49-F238E27FC236}">
                <a16:creationId xmlns:a16="http://schemas.microsoft.com/office/drawing/2014/main" id="{BD26E291-370D-448F-BDB9-9A5999D46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E30AFF-76D2-4145-9BE6-E214ECA1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953400"/>
            <a:ext cx="9345155" cy="12966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/>
              <a:t>Just because you can doesn’t mean you should.</a:t>
            </a:r>
          </a:p>
        </p:txBody>
      </p:sp>
      <p:pic>
        <p:nvPicPr>
          <p:cNvPr id="12" name="Content Placeholder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1F4A1AE-6BE6-4AA6-A02A-95BBA86F4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43855" y="1827631"/>
            <a:ext cx="5490972" cy="21002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26512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CFFC8-4A38-4621-AEA3-1A753C798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rgbClr val="EBEBEB"/>
                </a:solidFill>
              </a:rPr>
              <a:t>Limitations/Consideration: When do you act and when do you not?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D9B29-EF84-4B8E-A942-07AECC01A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6304528" cy="3658689"/>
          </a:xfrm>
        </p:spPr>
        <p:txBody>
          <a:bodyPr>
            <a:normAutofit/>
          </a:bodyPr>
          <a:lstStyle/>
          <a:p>
            <a:r>
              <a:rPr lang="en-US" sz="2400" dirty="0"/>
              <a:t>Is there a state or federal law that prevents you from acting (preemption)?</a:t>
            </a:r>
          </a:p>
          <a:p>
            <a:r>
              <a:rPr lang="en-US" sz="2400" dirty="0"/>
              <a:t>Risk assessment</a:t>
            </a:r>
          </a:p>
          <a:p>
            <a:pPr lvl="1"/>
            <a:r>
              <a:rPr lang="en-US" sz="2000" dirty="0"/>
              <a:t>Is there a risk of harm to others?</a:t>
            </a:r>
          </a:p>
          <a:p>
            <a:pPr lvl="1"/>
            <a:r>
              <a:rPr lang="en-US" sz="2000" dirty="0"/>
              <a:t>Is the risk to those who are more susceptible to harm?</a:t>
            </a:r>
          </a:p>
          <a:p>
            <a:pPr lvl="1"/>
            <a:r>
              <a:rPr lang="en-US" sz="2000" dirty="0"/>
              <a:t>Is the risk to an individual?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D5A3B77-6AAE-4586-AFF3-FBBA5CDE3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391" y="5114611"/>
            <a:ext cx="4067570" cy="15424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04134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13FF8-2B3C-4BC1-B3E4-254B3F8C3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EA4CF-8ABE-49F7-AA41-5212068AF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116690" cy="5594554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rgbClr val="EBEBEB"/>
                </a:solidFill>
              </a:rPr>
              <a:t>Factors to consider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B9C1207E-FFD8-4821-AFE6-71C724360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2B199503-2632-490F-8EB2-759D88708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1C7CB4-0228-486A-931A-262ABB67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D9A4E-5F8A-4E00-9AEA-6ADC44E87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452" y="1410459"/>
            <a:ext cx="6495847" cy="3623764"/>
          </a:xfrm>
        </p:spPr>
        <p:txBody>
          <a:bodyPr>
            <a:normAutofit/>
          </a:bodyPr>
          <a:lstStyle/>
          <a:p>
            <a:r>
              <a:rPr lang="en-US" sz="2800" b="1" dirty="0"/>
              <a:t>Is the intervention going to be effective?</a:t>
            </a:r>
          </a:p>
          <a:p>
            <a:r>
              <a:rPr lang="en-US" sz="2800" b="1" dirty="0"/>
              <a:t>What is the burden to the individual?</a:t>
            </a:r>
          </a:p>
          <a:p>
            <a:r>
              <a:rPr lang="en-US" sz="2800" b="1" dirty="0"/>
              <a:t>Is it fair and reasonable?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6B6BC66-1761-4101-A773-0D5BE21EF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495" y="5034224"/>
            <a:ext cx="3631076" cy="16760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36136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62FD-5851-4325-BFEC-186A9E815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77822"/>
            <a:ext cx="5629222" cy="142996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Legal authority </a:t>
            </a:r>
            <a:r>
              <a:rPr lang="en-US" sz="2400" dirty="0"/>
              <a:t>(continued)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DF1A5A8-1F9D-41FB-9968-E8E141CC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2FF8A507-56A2-4FE4-8B7E-C1BC9DD86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1DC644D3-3F03-D002-6896-9D3A947CB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32710" y="647699"/>
            <a:ext cx="3242202" cy="3242202"/>
          </a:xfrm>
          <a:prstGeom prst="rect">
            <a:avLst/>
          </a:prstGeom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CC54B50-93BD-4243-9020-11486472E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6D871-BB16-4F0E-B79E-3F80205FE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379484"/>
            <a:ext cx="5628635" cy="4868916"/>
          </a:xfrm>
        </p:spPr>
        <p:txBody>
          <a:bodyPr>
            <a:normAutofit/>
          </a:bodyPr>
          <a:lstStyle/>
          <a:p>
            <a:r>
              <a:rPr lang="en-US" sz="2400" b="1" dirty="0"/>
              <a:t>Local</a:t>
            </a:r>
          </a:p>
          <a:p>
            <a:pPr lvl="1"/>
            <a:r>
              <a:rPr lang="en-US" sz="2000" b="1" dirty="0"/>
              <a:t>State legislature delegated its power.</a:t>
            </a:r>
          </a:p>
          <a:p>
            <a:pPr lvl="1"/>
            <a:r>
              <a:rPr lang="en-US" sz="2000" b="1" dirty="0"/>
              <a:t>Extent of delegation varies.</a:t>
            </a:r>
          </a:p>
          <a:p>
            <a:pPr lvl="2"/>
            <a:r>
              <a:rPr lang="en-US" sz="1800" b="1" dirty="0"/>
              <a:t>Sharing of power.</a:t>
            </a:r>
          </a:p>
          <a:p>
            <a:pPr lvl="3"/>
            <a:r>
              <a:rPr lang="en-US" sz="1600" b="1" dirty="0"/>
              <a:t>Sanitary code</a:t>
            </a:r>
          </a:p>
          <a:p>
            <a:pPr lvl="2"/>
            <a:r>
              <a:rPr lang="en-US" sz="1800" b="1" dirty="0"/>
              <a:t>Delegation to locals as primary enforcing agent.</a:t>
            </a:r>
          </a:p>
          <a:p>
            <a:pPr lvl="3"/>
            <a:r>
              <a:rPr lang="en-US" sz="1600" b="1" dirty="0"/>
              <a:t>Smokefree Workplace Law</a:t>
            </a:r>
          </a:p>
          <a:p>
            <a:pPr lvl="2"/>
            <a:r>
              <a:rPr lang="en-US" sz="1800" b="1" dirty="0"/>
              <a:t>Locals have authority to strengthen state law.</a:t>
            </a:r>
          </a:p>
          <a:p>
            <a:pPr lvl="3"/>
            <a:r>
              <a:rPr lang="en-US" sz="1600" b="1" dirty="0"/>
              <a:t>No preemption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615EA4D-1303-4E54-917E-3C2788F5D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742" y="4405918"/>
            <a:ext cx="3980139" cy="152240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41687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87E4204-E93C-417B-9ED0-F81552DE8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8E4A00-82CC-4AD0-B631-F820AEE40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463665DF-25B8-4EE2-8F85-921EF38BE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48AB2-7CA3-4489-80AA-3AB6D781C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900" b="1" dirty="0">
                <a:solidFill>
                  <a:srgbClr val="EBEBEB"/>
                </a:solidFill>
              </a:rPr>
              <a:t>Chapter 111, §31- general regulatory authority </a:t>
            </a: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B3378DC2-950E-4B63-B833-32DE4719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0A829-FAD0-4462-8A28-74A3170EC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48281"/>
            <a:ext cx="7802533" cy="4309719"/>
          </a:xfrm>
        </p:spPr>
        <p:txBody>
          <a:bodyPr>
            <a:normAutofit/>
          </a:bodyPr>
          <a:lstStyle/>
          <a:p>
            <a:r>
              <a:rPr lang="en-US" sz="2400" b="1" dirty="0"/>
              <a:t>Additional, specific authority:</a:t>
            </a:r>
          </a:p>
          <a:p>
            <a:pPr lvl="1"/>
            <a:r>
              <a:rPr lang="en-US" sz="2000" b="1" dirty="0"/>
              <a:t>§§ 31A and 31B: removal, transportation and disposal of refuse.</a:t>
            </a:r>
          </a:p>
          <a:p>
            <a:pPr lvl="1"/>
            <a:r>
              <a:rPr lang="en-US" sz="2000" b="1" dirty="0"/>
              <a:t>§§ 122,123: </a:t>
            </a:r>
            <a:r>
              <a:rPr lang="en-US" sz="2000" b="1" dirty="0">
                <a:highlight>
                  <a:srgbClr val="FFFF00"/>
                </a:highlight>
              </a:rPr>
              <a:t>nuisances</a:t>
            </a:r>
            <a:r>
              <a:rPr lang="en-US" sz="2000" b="1" dirty="0"/>
              <a:t>.</a:t>
            </a:r>
          </a:p>
          <a:p>
            <a:pPr lvl="1"/>
            <a:r>
              <a:rPr lang="en-US" sz="2000" b="1" dirty="0"/>
              <a:t>§127: house drainage and sewer connections.</a:t>
            </a:r>
          </a:p>
          <a:p>
            <a:pPr lvl="1"/>
            <a:r>
              <a:rPr lang="en-US" sz="2000" b="1" dirty="0"/>
              <a:t>§ 127A: the sanitary code, including housing code and food code.</a:t>
            </a:r>
          </a:p>
          <a:p>
            <a:pPr lvl="1"/>
            <a:r>
              <a:rPr lang="en-US" sz="2000" b="1" dirty="0"/>
              <a:t>§§ 143 – 150: </a:t>
            </a:r>
            <a:r>
              <a:rPr lang="en-US" sz="2000" b="1" dirty="0">
                <a:highlight>
                  <a:srgbClr val="FFFF00"/>
                </a:highlight>
              </a:rPr>
              <a:t>noisome/offensive trades</a:t>
            </a:r>
            <a:r>
              <a:rPr lang="en-US" sz="2000" b="1" dirty="0"/>
              <a:t>.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C3FDB91-14A0-4991-AE8F-16515E888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927" y="5181152"/>
            <a:ext cx="3413671" cy="13057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8708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F6FB-DA31-410E-90E2-CA61825CB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1"/>
              <a:t>Nuisance Law</a:t>
            </a:r>
            <a:br>
              <a:rPr lang="en-US" sz="2600"/>
            </a:br>
            <a:r>
              <a:rPr lang="en-US" sz="2600" b="1" i="1"/>
              <a:t>Chapter 111, §§122, 123</a:t>
            </a:r>
            <a:br>
              <a:rPr lang="en-US" sz="2600"/>
            </a:br>
            <a:endParaRPr lang="en-US" sz="26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AF956B-591A-4461-BB3C-79AA176B0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E8895FAA-0D03-43F6-9594-A8733552E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ign on a brick wall&#10;&#10;Description automatically generated">
            <a:extLst>
              <a:ext uri="{FF2B5EF4-FFF2-40B4-BE49-F238E27FC236}">
                <a16:creationId xmlns:a16="http://schemas.microsoft.com/office/drawing/2014/main" id="{E1DB8077-3AA3-18D3-EECD-A2A0023C0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81400" y="647699"/>
            <a:ext cx="4875491" cy="3242202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18FB696-BC5E-43A4-9768-4BB5278B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8F0A3-B050-4D2C-9F84-0110B5F95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“The board of health shall examine into all nuisances, sources of filth and causes of sickness within its town, which </a:t>
            </a:r>
            <a:r>
              <a:rPr lang="en-US" b="1" dirty="0"/>
              <a:t>may</a:t>
            </a:r>
            <a:r>
              <a:rPr lang="en-US" dirty="0"/>
              <a:t>, </a:t>
            </a:r>
            <a:r>
              <a:rPr lang="en-US" b="1" dirty="0"/>
              <a:t>in its opinion </a:t>
            </a:r>
            <a:r>
              <a:rPr lang="en-US" dirty="0"/>
              <a:t>be injurious to the public health.”</a:t>
            </a:r>
          </a:p>
          <a:p>
            <a:pPr lvl="1"/>
            <a:endParaRPr lang="en-US" i="1" dirty="0"/>
          </a:p>
          <a:p>
            <a:pPr lvl="1"/>
            <a:r>
              <a:rPr lang="en-US" i="1" dirty="0"/>
              <a:t>“There is perhaps no more impenetrable jungle in the entire law than that which surrounds the word ‘nuisance.’”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D2E4511-41A5-4CDD-99DF-2D4BF4AF1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10" y="4124909"/>
            <a:ext cx="5449471" cy="20844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97089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BDD8E-9366-4B05-8E4C-46B1551EA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Nuisance (continued)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8F048-815C-4E8C-B55E-6E2ECD722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6816994" cy="3658689"/>
          </a:xfrm>
        </p:spPr>
        <p:txBody>
          <a:bodyPr>
            <a:normAutofit/>
          </a:bodyPr>
          <a:lstStyle/>
          <a:p>
            <a:r>
              <a:rPr lang="en-US" sz="2400" b="1" dirty="0"/>
              <a:t>Board of Health’s obligations:</a:t>
            </a:r>
          </a:p>
          <a:p>
            <a:pPr lvl="1"/>
            <a:r>
              <a:rPr lang="en-US" sz="2000" b="1" dirty="0"/>
              <a:t>“examine, destroy, remove and prevent as the case may require.”</a:t>
            </a:r>
          </a:p>
          <a:p>
            <a:pPr lvl="1"/>
            <a:r>
              <a:rPr lang="en-US" sz="2000" b="1" dirty="0"/>
              <a:t>“make regulations relative thereto.”</a:t>
            </a:r>
          </a:p>
          <a:p>
            <a:r>
              <a:rPr lang="en-US" sz="2400" b="1" dirty="0"/>
              <a:t>Exceptions:</a:t>
            </a:r>
          </a:p>
          <a:p>
            <a:pPr lvl="1"/>
            <a:r>
              <a:rPr lang="en-US" sz="2000" b="1" dirty="0"/>
              <a:t>Activities that are “generally acceptable farming procedures.”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EFFF405-2E60-42DB-B023-62D18400B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327" y="5174901"/>
            <a:ext cx="3906796" cy="145281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84432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F37B3-DCAE-7327-8A0E-446E0D12C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sz="3900" b="1">
                <a:solidFill>
                  <a:srgbClr val="EBEBEB"/>
                </a:solidFill>
              </a:rPr>
              <a:t>Determining a public health nuisance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CADF7-7817-541E-0347-0AABA4C40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548281"/>
            <a:ext cx="7811781" cy="430971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In the Board’s </a:t>
            </a:r>
            <a:r>
              <a:rPr lang="en-US" sz="2400" b="1" dirty="0"/>
              <a:t>opinion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Judgement call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Based on public health principles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sz="1500" dirty="0"/>
          </a:p>
          <a:p>
            <a:pPr>
              <a:lnSpc>
                <a:spcPct val="90000"/>
              </a:lnSpc>
            </a:pPr>
            <a:r>
              <a:rPr lang="en-US" sz="2400" dirty="0"/>
              <a:t>Factors to consider: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Does the condition affect the public?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Is the nuisance contained to one individual or household?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Could the nuisance spread to neighboring individuals or households?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Could the individual spread the nuisance in the community?</a:t>
            </a:r>
          </a:p>
          <a:p>
            <a:pPr lvl="3">
              <a:lnSpc>
                <a:spcPct val="90000"/>
              </a:lnSpc>
            </a:pPr>
            <a:r>
              <a:rPr lang="en-US" sz="1600" dirty="0"/>
              <a:t>Minnesota Public Health Nuisance Handbook</a:t>
            </a:r>
          </a:p>
          <a:p>
            <a:pPr lvl="1"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7C8419D-CDE5-823B-9945-094DDAA16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799" y="5174899"/>
            <a:ext cx="3575200" cy="15532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79104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4A11D1-6963-485E-86DE-760B07434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81E00-4F30-10B0-A1E4-40FD6BA03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116690" cy="5594554"/>
          </a:xfrm>
        </p:spPr>
        <p:txBody>
          <a:bodyPr anchor="ctr">
            <a:normAutofit/>
          </a:bodyPr>
          <a:lstStyle/>
          <a:p>
            <a:r>
              <a:rPr lang="en-US" sz="4800" b="1">
                <a:solidFill>
                  <a:srgbClr val="EBEBEB"/>
                </a:solidFill>
              </a:rPr>
              <a:t>If yes, does the condition affect “health?”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3BDF132-E4EF-4CB3-9A12-1EB75E159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8486D32-0A56-4407-A9D1-7AFC1694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3FE0C2-11C7-466D-B4BA-0330484CD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286C9-9898-402F-652B-B60AB7E30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452" y="944545"/>
            <a:ext cx="6495847" cy="44112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Is there a real or potential health risk?</a:t>
            </a:r>
          </a:p>
          <a:p>
            <a:pPr>
              <a:lnSpc>
                <a:spcPct val="90000"/>
              </a:lnSpc>
            </a:pPr>
            <a:r>
              <a:rPr lang="en-US" dirty="0"/>
              <a:t>Can the condition cause or be expected to cause transmission of disease?</a:t>
            </a:r>
          </a:p>
          <a:p>
            <a:pPr>
              <a:lnSpc>
                <a:spcPct val="90000"/>
              </a:lnSpc>
            </a:pPr>
            <a:r>
              <a:rPr lang="en-US" dirty="0"/>
              <a:t>Does the condition cause or is there a potential for the condition to cause trauma or injury to the public?</a:t>
            </a:r>
          </a:p>
          <a:p>
            <a:pPr>
              <a:lnSpc>
                <a:spcPct val="90000"/>
              </a:lnSpc>
            </a:pPr>
            <a:r>
              <a:rPr lang="en-US" dirty="0"/>
              <a:t>Does the condition constitute, or is there potential for the condition to constitute an exposure to hazardous elements or substances that could adversely affect the health of the public?</a:t>
            </a:r>
          </a:p>
          <a:p>
            <a:pPr>
              <a:lnSpc>
                <a:spcPct val="90000"/>
              </a:lnSpc>
            </a:pPr>
            <a:r>
              <a:rPr lang="en-US" dirty="0"/>
              <a:t>Is the subject of the complaint an unsafe or potentially unsafe structural or environmental conditions?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533C87-6184-5E88-EDF7-168D5DD3E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984" y="5477069"/>
            <a:ext cx="3409655" cy="13119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15494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F4E6F8-5140-8D12-1FBB-643DE76B4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900" b="1"/>
              <a:t>If Board determines a nuisance exists</a:t>
            </a:r>
            <a:br>
              <a:rPr lang="en-US" sz="3900" b="1"/>
            </a:br>
            <a:r>
              <a:rPr lang="en-US" sz="3900" b="1"/>
              <a:t>G.L. c. 111, § 123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9932B-C836-5E36-7801-5841E3264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6" y="2548281"/>
            <a:ext cx="7152860" cy="42144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Issue Cease and Desist Order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To remove the nuisance within 24 hours or within a reasonable amount of time.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Penalty – not more than $1000 for every day during which the individual knowingly violates the order.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Hearing to review plan to remove the nuisance is an option.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Templates available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Generic pandemic order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Tobacco sales order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Can create other orders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D32CA32-9D48-FC47-E5CB-BC7BC2C72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74666" y="3052829"/>
            <a:ext cx="3094710" cy="1733038"/>
          </a:xfrm>
          <a:prstGeom prst="rect">
            <a:avLst/>
          </a:prstGeom>
          <a:effectLst/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74F7C35-892A-912C-D3E3-1169D6597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666" y="5273720"/>
            <a:ext cx="3413671" cy="13057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81490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F567EF-0F71-4F25-A99E-1A2EA851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disclaimer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BC480-F1C8-4886-B6A4-943D11EA98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648931" y="2548281"/>
            <a:ext cx="5122606" cy="3658689"/>
          </a:xfrm>
        </p:spPr>
        <p:txBody>
          <a:bodyPr>
            <a:normAutofit/>
          </a:bodyPr>
          <a:lstStyle/>
          <a:p>
            <a:r>
              <a:rPr lang="en-US" dirty="0"/>
              <a:t>This information is provided for  educational purposes only.  It is not intended to constitute legal advice.  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40F4B6D-5AFD-4C20-A6B6-C6C315FF6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3336667"/>
            <a:ext cx="5451627" cy="208524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41689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3B185-AD22-4F42-8068-74788ED22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>
            <a:normAutofit/>
          </a:bodyPr>
          <a:lstStyle/>
          <a:p>
            <a:r>
              <a:rPr lang="en-US" b="1"/>
              <a:t>Noisome Trade, Ch. 111, §§ 143-150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B6AAF19-F9D3-45A5-AE5D-78BC81106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7BBF43D6-A5CF-4884-BE66-F395A6C04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2051FC0-360F-49B0-9C08-0D203BC8F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075" y="1142999"/>
            <a:ext cx="3323806" cy="1347177"/>
          </a:xfrm>
          <a:prstGeom prst="rect">
            <a:avLst/>
          </a:prstGeom>
          <a:effectLst/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D4731B7-53A1-43E4-B5FD-B33358A7F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74437-0C68-4C15-B0AA-31C9B2FEF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2052918"/>
            <a:ext cx="5628635" cy="4195481"/>
          </a:xfrm>
        </p:spPr>
        <p:txBody>
          <a:bodyPr>
            <a:normAutofit/>
          </a:bodyPr>
          <a:lstStyle/>
          <a:p>
            <a:r>
              <a:rPr lang="en-US" sz="2400" b="1" dirty="0"/>
              <a:t>No trade or business </a:t>
            </a:r>
            <a:r>
              <a:rPr lang="en-US" sz="2400" dirty="0"/>
              <a:t>that results in or </a:t>
            </a:r>
            <a:r>
              <a:rPr lang="en-US" sz="2400" b="1" dirty="0"/>
              <a:t>MAY</a:t>
            </a:r>
            <a:r>
              <a:rPr lang="en-US" sz="2400" dirty="0"/>
              <a:t> result in a nuisance, be harmful to the inhabitants, injurious to their </a:t>
            </a:r>
            <a:r>
              <a:rPr lang="en-US" sz="2400" b="1" dirty="0"/>
              <a:t>estates</a:t>
            </a:r>
            <a:r>
              <a:rPr lang="en-US" sz="2400" dirty="0"/>
              <a:t>, dangerous to the public health, or may be attended by noisome and injurious odors </a:t>
            </a:r>
            <a:r>
              <a:rPr lang="en-US" sz="2400" b="1" dirty="0"/>
              <a:t>shall be established except in such a location as may be assigned by the board of health after a hearing.</a:t>
            </a:r>
          </a:p>
        </p:txBody>
      </p:sp>
      <p:pic>
        <p:nvPicPr>
          <p:cNvPr id="6" name="Picture 5" descr="A picture containing text, road, building, outdoor&#10;&#10;Description automatically generated">
            <a:extLst>
              <a:ext uri="{FF2B5EF4-FFF2-40B4-BE49-F238E27FC236}">
                <a16:creationId xmlns:a16="http://schemas.microsoft.com/office/drawing/2014/main" id="{48F850CC-4A23-2E2C-005F-EFE0E131C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63742" y="2924175"/>
            <a:ext cx="4361558" cy="33242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5134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F055A0-853D-E8B3-BA3F-3DB25F37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2000" b="1" dirty="0">
                <a:solidFill>
                  <a:srgbClr val="EBEBEB"/>
                </a:solidFill>
              </a:rPr>
            </a:br>
            <a:r>
              <a:rPr lang="en-US" sz="2800" b="1" dirty="0">
                <a:solidFill>
                  <a:srgbClr val="EBEBEB"/>
                </a:solidFill>
              </a:rPr>
              <a:t>No such business shall be established until the Board holds a hearing.</a:t>
            </a: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47EDA-E186-D2C2-9588-411A7D6F6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28875"/>
            <a:ext cx="8554301" cy="43537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Does not apply to hazardous waste facilities, § 150B, or refuse treatment or disposal facilities, § 150A.</a:t>
            </a:r>
          </a:p>
          <a:p>
            <a:pPr>
              <a:lnSpc>
                <a:spcPct val="90000"/>
              </a:lnSpc>
            </a:pPr>
            <a:r>
              <a:rPr lang="en-US" b="1" dirty="0"/>
              <a:t>Cannot come into town until Board assigns a site.</a:t>
            </a:r>
          </a:p>
          <a:p>
            <a:pPr>
              <a:lnSpc>
                <a:spcPct val="90000"/>
              </a:lnSpc>
            </a:pPr>
            <a:r>
              <a:rPr lang="en-US" b="1" dirty="0"/>
              <a:t>Board can also prohibit business.</a:t>
            </a:r>
          </a:p>
          <a:p>
            <a:pPr>
              <a:lnSpc>
                <a:spcPct val="90000"/>
              </a:lnSpc>
            </a:pPr>
            <a:r>
              <a:rPr lang="en-US" b="1" dirty="0"/>
              <a:t>Zoning regulations might constrain siting process.</a:t>
            </a:r>
          </a:p>
          <a:p>
            <a:pPr lvl="1">
              <a:lnSpc>
                <a:spcPct val="90000"/>
              </a:lnSpc>
            </a:pPr>
            <a:r>
              <a:rPr lang="en-US" sz="1900" b="1" dirty="0"/>
              <a:t>Consult with municipal attorney.</a:t>
            </a:r>
          </a:p>
          <a:p>
            <a:pPr>
              <a:lnSpc>
                <a:spcPct val="90000"/>
              </a:lnSpc>
            </a:pPr>
            <a:r>
              <a:rPr lang="en-US" b="1" dirty="0"/>
              <a:t>Piggeries are, by definition, noisome trades.</a:t>
            </a:r>
          </a:p>
          <a:p>
            <a:pPr lvl="1">
              <a:lnSpc>
                <a:spcPct val="90000"/>
              </a:lnSpc>
            </a:pPr>
            <a:r>
              <a:rPr lang="en-US" sz="1900" b="1" dirty="0"/>
              <a:t>However, if on 5 or more acres, they are farms.</a:t>
            </a:r>
          </a:p>
          <a:p>
            <a:pPr>
              <a:lnSpc>
                <a:spcPct val="90000"/>
              </a:lnSpc>
            </a:pPr>
            <a:r>
              <a:rPr lang="en-US" b="1" dirty="0"/>
              <a:t>Examples:</a:t>
            </a:r>
          </a:p>
          <a:p>
            <a:pPr lvl="1">
              <a:lnSpc>
                <a:spcPct val="90000"/>
              </a:lnSpc>
            </a:pPr>
            <a:r>
              <a:rPr lang="en-US" sz="1900" b="1" dirty="0"/>
              <a:t>Fat rendering plant</a:t>
            </a:r>
          </a:p>
          <a:p>
            <a:pPr lvl="1">
              <a:lnSpc>
                <a:spcPct val="90000"/>
              </a:lnSpc>
            </a:pPr>
            <a:r>
              <a:rPr lang="en-US" sz="1900" b="1" dirty="0"/>
              <a:t>Manufacturing of fish meal and fish oil</a:t>
            </a:r>
          </a:p>
          <a:p>
            <a:pPr lvl="1">
              <a:lnSpc>
                <a:spcPct val="90000"/>
              </a:lnSpc>
            </a:pPr>
            <a:r>
              <a:rPr lang="en-US" sz="1900" b="1" dirty="0"/>
              <a:t>Auto body shops</a:t>
            </a:r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6411EF0-D937-8B68-248E-66F051E28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720" y="5181600"/>
            <a:ext cx="3370100" cy="14059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92459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D087E7D-4C73-DAB2-63FD-243A8A8EB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9D615D9-CE38-DAD5-94C2-F948DF8D0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3288" y="-605975"/>
            <a:ext cx="13269288" cy="74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04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BF8C533-865B-4C25-BC13-F72DB58B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61985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6C7397-E37A-4D94-9FA2-08549AC85802}"/>
              </a:ext>
            </a:extLst>
          </p:cNvPr>
          <p:cNvSpPr txBox="1"/>
          <p:nvPr/>
        </p:nvSpPr>
        <p:spPr>
          <a:xfrm>
            <a:off x="8862646" y="2023353"/>
            <a:ext cx="305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Diseases dangerous to public health.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7713E0-D1A9-4C32-B0BA-FBFBB0D041E8}"/>
              </a:ext>
            </a:extLst>
          </p:cNvPr>
          <p:cNvSpPr txBox="1"/>
          <p:nvPr/>
        </p:nvSpPr>
        <p:spPr>
          <a:xfrm>
            <a:off x="8862647" y="3059668"/>
            <a:ext cx="2898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Isolation and quarantine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B20130-10F3-4AE9-8951-B327B0859CEB}"/>
              </a:ext>
            </a:extLst>
          </p:cNvPr>
          <p:cNvSpPr txBox="1"/>
          <p:nvPr/>
        </p:nvSpPr>
        <p:spPr>
          <a:xfrm>
            <a:off x="8862646" y="4056434"/>
            <a:ext cx="249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Vaccinations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4F468-CEEC-4241-865B-7C35DB2EB450}"/>
              </a:ext>
            </a:extLst>
          </p:cNvPr>
          <p:cNvSpPr txBox="1"/>
          <p:nvPr/>
        </p:nvSpPr>
        <p:spPr>
          <a:xfrm>
            <a:off x="175099" y="1546698"/>
            <a:ext cx="324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State sanitary code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4DDFBE-48A2-4C94-9C1E-40DE15D29B98}"/>
              </a:ext>
            </a:extLst>
          </p:cNvPr>
          <p:cNvSpPr txBox="1"/>
          <p:nvPr/>
        </p:nvSpPr>
        <p:spPr>
          <a:xfrm>
            <a:off x="175100" y="2451370"/>
            <a:ext cx="324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Food protection laws and regulations, including restaurant inspections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49F1E-6288-44AF-9B70-D3A72A13FBFF}"/>
              </a:ext>
            </a:extLst>
          </p:cNvPr>
          <p:cNvSpPr txBox="1"/>
          <p:nvPr/>
        </p:nvSpPr>
        <p:spPr>
          <a:xfrm>
            <a:off x="175099" y="3575634"/>
            <a:ext cx="316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Housing code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CBA79-B734-47CF-A30A-A3EB4D44BAA8}"/>
              </a:ext>
            </a:extLst>
          </p:cNvPr>
          <p:cNvSpPr txBox="1"/>
          <p:nvPr/>
        </p:nvSpPr>
        <p:spPr>
          <a:xfrm>
            <a:off x="175099" y="4483702"/>
            <a:ext cx="3427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Septic systems and private wells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29A69-FA1B-4257-B44F-DF90AA25A5F2}"/>
              </a:ext>
            </a:extLst>
          </p:cNvPr>
          <p:cNvSpPr txBox="1"/>
          <p:nvPr/>
        </p:nvSpPr>
        <p:spPr>
          <a:xfrm>
            <a:off x="175099" y="1055077"/>
            <a:ext cx="2924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Assuring safe drinking water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45223A-67F8-4641-9225-95AC5E89687A}"/>
              </a:ext>
            </a:extLst>
          </p:cNvPr>
          <p:cNvSpPr txBox="1"/>
          <p:nvPr/>
        </p:nvSpPr>
        <p:spPr>
          <a:xfrm>
            <a:off x="8770007" y="1167231"/>
            <a:ext cx="2070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Lead inspections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CB8564-6F95-46B7-B963-04AB1068CE07}"/>
              </a:ext>
            </a:extLst>
          </p:cNvPr>
          <p:cNvSpPr txBox="1"/>
          <p:nvPr/>
        </p:nvSpPr>
        <p:spPr>
          <a:xfrm>
            <a:off x="8862646" y="4795098"/>
            <a:ext cx="3314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Medical and Biological Waste, understanding what it is and what it is NOT.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22C1B74-41C8-104F-81D9-1CE614F8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04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60459F4-2FF8-4433-B7D2-166A393FC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26F3EF-120E-42DF-A58F-85F15AB7AC77}"/>
              </a:ext>
            </a:extLst>
          </p:cNvPr>
          <p:cNvSpPr txBox="1"/>
          <p:nvPr/>
        </p:nvSpPr>
        <p:spPr>
          <a:xfrm>
            <a:off x="1" y="1527349"/>
            <a:ext cx="3436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Enforcing state and local regulations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012E0D-5BE6-42F1-9E06-17D7E624602A}"/>
              </a:ext>
            </a:extLst>
          </p:cNvPr>
          <p:cNvSpPr txBox="1"/>
          <p:nvPr/>
        </p:nvSpPr>
        <p:spPr>
          <a:xfrm>
            <a:off x="121967" y="2662813"/>
            <a:ext cx="2934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Tobacco sales law banning all flavored products, including menthol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76B8C9-6FB6-4E1D-8D1A-BBAD95ED6CEE}"/>
              </a:ext>
            </a:extLst>
          </p:cNvPr>
          <p:cNvSpPr txBox="1"/>
          <p:nvPr/>
        </p:nvSpPr>
        <p:spPr>
          <a:xfrm>
            <a:off x="8802357" y="3032145"/>
            <a:ext cx="303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Knowledge base required is great.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9948C95-2BC2-B54E-B1B3-A073F121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22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E873D-BE73-4927-93FA-7F549C8A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1">
                <a:solidFill>
                  <a:srgbClr val="EBEBEB"/>
                </a:solidFill>
                <a:latin typeface="Garamond" panose="02020404030301010803" pitchFamily="18" charset="0"/>
              </a:rPr>
              <a:t>Isolation and Quarantine – Legal Issues and Potential Solutions</a:t>
            </a:r>
            <a:br>
              <a:rPr lang="en-US" sz="2600" b="1">
                <a:solidFill>
                  <a:srgbClr val="EBEBEB"/>
                </a:solidFill>
                <a:latin typeface="Garamond" panose="02020404030301010803" pitchFamily="18" charset="0"/>
              </a:rPr>
            </a:br>
            <a:endParaRPr lang="en-US" sz="2600" b="1">
              <a:solidFill>
                <a:srgbClr val="EBEBEB"/>
              </a:solidFill>
              <a:latin typeface="Garamond" panose="02020404030301010803" pitchFamily="18" charset="0"/>
            </a:endParaRPr>
          </a:p>
        </p:txBody>
      </p:sp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F9196-7EF4-4330-AF51-56739378C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86163"/>
            <a:ext cx="7458039" cy="45718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endParaRPr lang="en-US" sz="1100" b="1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200" b="1" dirty="0">
                <a:latin typeface="Garamond" panose="02020404030301010803" pitchFamily="18" charset="0"/>
              </a:rPr>
              <a:t>Goal:</a:t>
            </a:r>
          </a:p>
          <a:p>
            <a:pPr lvl="1">
              <a:lnSpc>
                <a:spcPct val="90000"/>
              </a:lnSpc>
            </a:pPr>
            <a:r>
              <a:rPr lang="en-US" sz="1900" b="1" dirty="0">
                <a:latin typeface="Garamond" panose="02020404030301010803" pitchFamily="18" charset="0"/>
              </a:rPr>
              <a:t>Compliance, not punishment</a:t>
            </a:r>
          </a:p>
          <a:p>
            <a:pPr lvl="2">
              <a:lnSpc>
                <a:spcPct val="90000"/>
              </a:lnSpc>
            </a:pPr>
            <a:r>
              <a:rPr lang="en-US" sz="1900" b="1" dirty="0">
                <a:latin typeface="Garamond" panose="02020404030301010803" pitchFamily="18" charset="0"/>
              </a:rPr>
              <a:t>Comprehensive instructions for voluntary compliance</a:t>
            </a:r>
          </a:p>
          <a:p>
            <a:pPr lvl="3">
              <a:lnSpc>
                <a:spcPct val="90000"/>
              </a:lnSpc>
            </a:pPr>
            <a:r>
              <a:rPr lang="en-US" sz="1800" dirty="0">
                <a:latin typeface="Garamond" panose="02020404030301010803" pitchFamily="18" charset="0"/>
              </a:rPr>
              <a:t>Contact tracing strategies</a:t>
            </a:r>
          </a:p>
          <a:p>
            <a:pPr lvl="3">
              <a:lnSpc>
                <a:spcPct val="90000"/>
              </a:lnSpc>
            </a:pPr>
            <a:r>
              <a:rPr lang="en-US" sz="1800" dirty="0">
                <a:latin typeface="Garamond" panose="02020404030301010803" pitchFamily="18" charset="0"/>
              </a:rPr>
              <a:t>Public health nurses</a:t>
            </a:r>
          </a:p>
          <a:p>
            <a:pPr lvl="3">
              <a:lnSpc>
                <a:spcPct val="90000"/>
              </a:lnSpc>
            </a:pPr>
            <a:r>
              <a:rPr lang="en-US" sz="1800" dirty="0">
                <a:latin typeface="Garamond" panose="02020404030301010803" pitchFamily="18" charset="0"/>
              </a:rPr>
              <a:t>Community tracing collaborative</a:t>
            </a:r>
          </a:p>
          <a:p>
            <a:pPr lvl="2">
              <a:lnSpc>
                <a:spcPct val="90000"/>
              </a:lnSpc>
            </a:pPr>
            <a:r>
              <a:rPr lang="en-US" sz="2100" b="1" dirty="0">
                <a:latin typeface="Garamond" panose="02020404030301010803" pitchFamily="18" charset="0"/>
              </a:rPr>
              <a:t>Enforcement challenges when faced with non-compliance</a:t>
            </a:r>
          </a:p>
          <a:p>
            <a:pPr lvl="3">
              <a:lnSpc>
                <a:spcPct val="90000"/>
              </a:lnSpc>
            </a:pPr>
            <a:r>
              <a:rPr lang="en-US" sz="1800" dirty="0">
                <a:latin typeface="Garamond" panose="02020404030301010803" pitchFamily="18" charset="0"/>
              </a:rPr>
              <a:t>Positive FedEx driver; teacher; health care worker, etc.</a:t>
            </a:r>
          </a:p>
          <a:p>
            <a:pPr lvl="3">
              <a:lnSpc>
                <a:spcPct val="90000"/>
              </a:lnSpc>
            </a:pPr>
            <a:r>
              <a:rPr lang="en-US" sz="1800" dirty="0">
                <a:latin typeface="Garamond" panose="02020404030301010803" pitchFamily="18" charset="0"/>
              </a:rPr>
              <a:t>Antiquated laws in MA</a:t>
            </a:r>
          </a:p>
          <a:p>
            <a:pPr lvl="4">
              <a:lnSpc>
                <a:spcPct val="90000"/>
              </a:lnSpc>
            </a:pPr>
            <a:r>
              <a:rPr lang="en-US" sz="1800" dirty="0">
                <a:latin typeface="Garamond" panose="02020404030301010803" pitchFamily="18" charset="0"/>
              </a:rPr>
              <a:t>1907 most recent amendment – reimbursements of wages not more than $2 a day.</a:t>
            </a:r>
          </a:p>
          <a:p>
            <a:pPr lvl="4">
              <a:lnSpc>
                <a:spcPct val="90000"/>
              </a:lnSpc>
            </a:pPr>
            <a:r>
              <a:rPr lang="en-US" sz="1800" dirty="0">
                <a:latin typeface="Garamond" panose="02020404030301010803" pitchFamily="18" charset="0"/>
              </a:rPr>
              <a:t>1938 most recent case law – whether a painter was a “wage earner”</a:t>
            </a:r>
          </a:p>
          <a:p>
            <a:pPr lvl="3">
              <a:lnSpc>
                <a:spcPct val="90000"/>
              </a:lnSpc>
            </a:pPr>
            <a:r>
              <a:rPr lang="en-US" sz="1800" dirty="0">
                <a:latin typeface="Garamond" panose="02020404030301010803" pitchFamily="18" charset="0"/>
              </a:rPr>
              <a:t>Very little experience and/or guidance</a:t>
            </a:r>
          </a:p>
          <a:p>
            <a:pPr>
              <a:lnSpc>
                <a:spcPct val="90000"/>
              </a:lnSpc>
            </a:pPr>
            <a:endParaRPr lang="en-US" sz="1100" dirty="0">
              <a:latin typeface="Garamond" panose="02020404030301010803" pitchFamily="18" charset="0"/>
            </a:endParaRPr>
          </a:p>
        </p:txBody>
      </p:sp>
      <p:pic>
        <p:nvPicPr>
          <p:cNvPr id="15" name="Picture 14" descr="A white delivery truck">
            <a:extLst>
              <a:ext uri="{FF2B5EF4-FFF2-40B4-BE49-F238E27FC236}">
                <a16:creationId xmlns:a16="http://schemas.microsoft.com/office/drawing/2014/main" id="{82C17F7B-B986-C61B-B183-32B19C716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99295" y="2402308"/>
            <a:ext cx="4051450" cy="27812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3207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44A11D1-6963-485E-86DE-760B07434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E4B186-F220-05A0-358B-B70D899A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116690" cy="5594554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rgbClr val="EBEBEB"/>
                </a:solidFill>
                <a:latin typeface="Garamond" panose="02020404030301010803" pitchFamily="18" charset="0"/>
              </a:rPr>
              <a:t>Isolation and Quarantine (cont.)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93BDF132-E4EF-4CB3-9A12-1EB75E159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F8486D32-0A56-4407-A9D1-7AFC1694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3FE0C2-11C7-466D-B4BA-0330484CD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52AA8-6D9C-AF1A-5994-054462D4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452" y="1410458"/>
            <a:ext cx="6495847" cy="4086828"/>
          </a:xfrm>
        </p:spPr>
        <p:txBody>
          <a:bodyPr>
            <a:normAutofit/>
          </a:bodyPr>
          <a:lstStyle/>
          <a:p>
            <a:pPr lvl="2"/>
            <a:r>
              <a:rPr lang="en-US" sz="2800" b="1" dirty="0">
                <a:latin typeface="Garamond" panose="02020404030301010803" pitchFamily="18" charset="0"/>
              </a:rPr>
              <a:t>Used nuisance statute</a:t>
            </a:r>
          </a:p>
          <a:p>
            <a:pPr lvl="3"/>
            <a:r>
              <a:rPr lang="en-US" sz="2400" dirty="0">
                <a:latin typeface="Garamond" panose="02020404030301010803" pitchFamily="18" charset="0"/>
              </a:rPr>
              <a:t>May be injurious to the public health</a:t>
            </a:r>
          </a:p>
          <a:p>
            <a:pPr lvl="3"/>
            <a:r>
              <a:rPr lang="en-US" sz="2400" dirty="0">
                <a:latin typeface="Garamond" panose="02020404030301010803" pitchFamily="18" charset="0"/>
              </a:rPr>
              <a:t>Fine not to exceed $1000</a:t>
            </a:r>
          </a:p>
          <a:p>
            <a:pPr lvl="2"/>
            <a:r>
              <a:rPr lang="en-US" sz="2800" b="1" dirty="0">
                <a:latin typeface="Garamond" panose="02020404030301010803" pitchFamily="18" charset="0"/>
              </a:rPr>
              <a:t>Drafted comprehensive Notice of Violation and Cease and Desist Orders</a:t>
            </a:r>
          </a:p>
          <a:p>
            <a:pPr lvl="3"/>
            <a:r>
              <a:rPr lang="en-US" sz="2400" dirty="0">
                <a:latin typeface="Garamond" panose="02020404030301010803" pitchFamily="18" charset="0"/>
              </a:rPr>
              <a:t>Includes violations of Isolation and Quarantine</a:t>
            </a:r>
          </a:p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7FA77BE-6A13-8CB7-4BE5-007E76BF0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42" y="5638799"/>
            <a:ext cx="3184405" cy="10966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85682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ontent Placeholder 4" descr="Graphical user interface, text, application, Word">
            <a:extLst>
              <a:ext uri="{FF2B5EF4-FFF2-40B4-BE49-F238E27FC236}">
                <a16:creationId xmlns:a16="http://schemas.microsoft.com/office/drawing/2014/main" id="{F64EB80B-CF86-1E95-842F-FEBA80C273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3" y="643467"/>
            <a:ext cx="9904114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7950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3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4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5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1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3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Liability Protections for Boards of Health and Staff</a:t>
            </a:r>
          </a:p>
        </p:txBody>
      </p:sp>
      <p:sp useBgFill="1">
        <p:nvSpPr>
          <p:cNvPr id="39" name="Freeform: Shape 27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648931" y="2548281"/>
            <a:ext cx="5122606" cy="365868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E2F4BC3-28C2-A752-9973-44CD4A094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916" y="3336666"/>
            <a:ext cx="5451627" cy="2085248"/>
          </a:xfrm>
          <a:prstGeom prst="rect">
            <a:avLst/>
          </a:prstGeom>
          <a:noFill/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738CA6-D317-8246-6E73-0B8E27FB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>
            <a:normAutofit/>
          </a:bodyPr>
          <a:lstStyle/>
          <a:p>
            <a:r>
              <a:rPr lang="en-US" dirty="0"/>
              <a:t>HIPAA AND PRIVACY RIGHTS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E157ED-B206-A8E6-587B-5FF292E29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6" y="2548281"/>
            <a:ext cx="7152860" cy="44383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Health Insurance Portability Accountability Act (HIPAA)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Creates national standards to protect individuals’ medical records and other personal health information.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Establishes safeguards that </a:t>
            </a:r>
            <a:r>
              <a:rPr lang="en-US" sz="1700" b="1" dirty="0">
                <a:solidFill>
                  <a:schemeClr val="bg1"/>
                </a:solidFill>
              </a:rPr>
              <a:t>health care providers</a:t>
            </a:r>
            <a:r>
              <a:rPr lang="en-US" sz="1700" dirty="0">
                <a:solidFill>
                  <a:schemeClr val="bg1"/>
                </a:solidFill>
              </a:rPr>
              <a:t> must do to protect the privacy of health information.</a:t>
            </a:r>
          </a:p>
          <a:p>
            <a:r>
              <a:rPr lang="en-US" dirty="0">
                <a:solidFill>
                  <a:schemeClr val="bg1"/>
                </a:solidFill>
              </a:rPr>
              <a:t>Covered entities: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Public and private insurance</a:t>
            </a:r>
          </a:p>
          <a:p>
            <a:pPr lvl="1"/>
            <a:r>
              <a:rPr lang="en-US" sz="1700" b="1" dirty="0">
                <a:solidFill>
                  <a:schemeClr val="bg1"/>
                </a:solidFill>
              </a:rPr>
              <a:t>Health care providers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Hospitals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When transmitting health information electronically</a:t>
            </a:r>
          </a:p>
          <a:p>
            <a:pPr lvl="1"/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7" name="Picture 6" descr="A close-up of a magnifying glass&#10;&#10;Description automatically generated with medium confidence">
            <a:extLst>
              <a:ext uri="{FF2B5EF4-FFF2-40B4-BE49-F238E27FC236}">
                <a16:creationId xmlns:a16="http://schemas.microsoft.com/office/drawing/2014/main" id="{40CB0DA0-605C-275F-C4A2-26FF7582B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929825" y="2649014"/>
            <a:ext cx="2129484" cy="1733038"/>
          </a:xfrm>
          <a:prstGeom prst="rect">
            <a:avLst/>
          </a:prstGeom>
          <a:effectLst/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A5900D1-9304-CDAE-110F-9FB151E7B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614" y="4744905"/>
            <a:ext cx="3413671" cy="13057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8224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A3DA6D-FED2-4369-9ACD-B578C8790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3C72DE-4C01-4F6C-9020-327690ADA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5627181E-8B3E-4EFB-8F43-17296B86C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72877-5B9E-44F5-8BC1-0CC771263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i="1" dirty="0">
                <a:solidFill>
                  <a:srgbClr val="EBEBEB"/>
                </a:solidFill>
              </a:rPr>
              <a:t>Legal Authority to Regulate Public Health and Safety – G.L. c. 111, § 31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2E45DBDE-EAD7-4DEE-B77D-577BBB0A1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99C14-AF30-4FDD-B060-51BEF5D3A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" y="2189018"/>
            <a:ext cx="9768884" cy="478512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Federal – minimum standards</a:t>
            </a:r>
          </a:p>
          <a:p>
            <a:pPr>
              <a:lnSpc>
                <a:spcPct val="90000"/>
              </a:lnSpc>
            </a:pPr>
            <a:r>
              <a:rPr lang="en-US" b="1" dirty="0"/>
              <a:t>State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“Through the plain language of G.L. c. 111, §31, the Legislature has delegated to boards of health the authority to “make </a:t>
            </a:r>
            <a:r>
              <a:rPr lang="en-US" b="1" dirty="0"/>
              <a:t>reasonable health regulations</a:t>
            </a:r>
            <a:r>
              <a:rPr lang="en-US" dirty="0"/>
              <a:t>.” </a:t>
            </a:r>
            <a:r>
              <a:rPr lang="en-US" sz="1600" i="1" u="sng" dirty="0"/>
              <a:t>Tri-Nel Management, Inc. v. Board of Health of Barnstable</a:t>
            </a:r>
            <a:r>
              <a:rPr lang="en-US" sz="1600" i="1" dirty="0"/>
              <a:t>, 433 Mass 217 (2001). 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“The protection of public health is within the </a:t>
            </a:r>
            <a:r>
              <a:rPr lang="en-US" b="1" dirty="0"/>
              <a:t>police power </a:t>
            </a:r>
            <a:r>
              <a:rPr lang="en-US" dirty="0"/>
              <a:t>of the municipality to </a:t>
            </a:r>
            <a:r>
              <a:rPr lang="en-US" b="1" dirty="0"/>
              <a:t>protect the health, safety and welfare of its residents</a:t>
            </a:r>
            <a:r>
              <a:rPr lang="en-US" dirty="0"/>
              <a:t>.” </a:t>
            </a:r>
            <a:r>
              <a:rPr lang="en-US" sz="1600" i="1" u="sng" dirty="0"/>
              <a:t>Druzik et al v. Board of Health of Haverhill</a:t>
            </a:r>
            <a:r>
              <a:rPr lang="en-US" sz="1600" i="1" dirty="0"/>
              <a:t>, 324 Mass. 129 (1949). 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lvl="1">
              <a:lnSpc>
                <a:spcPct val="90000"/>
              </a:lnSpc>
            </a:pPr>
            <a:r>
              <a:rPr lang="en-US" dirty="0"/>
              <a:t>It is a widely accepted function of government to protect public health, </a:t>
            </a:r>
            <a:r>
              <a:rPr lang="en-US" b="1" dirty="0"/>
              <a:t>even at the expense of an individual’s freedom</a:t>
            </a:r>
            <a:r>
              <a:rPr lang="en-US" dirty="0"/>
              <a:t>. </a:t>
            </a:r>
            <a:r>
              <a:rPr lang="en-US" sz="1600" i="1" dirty="0"/>
              <a:t>(</a:t>
            </a:r>
            <a:r>
              <a:rPr lang="en-US" sz="1600" i="1" u="sng" dirty="0"/>
              <a:t>Id.)</a:t>
            </a:r>
            <a:endParaRPr lang="en-US" sz="1600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i="1" dirty="0"/>
              <a:t>“</a:t>
            </a:r>
            <a:r>
              <a:rPr lang="en-US" b="1" i="1" dirty="0"/>
              <a:t>The right to engage in business must yield to the paramount right of government to protect the public health by any rational means</a:t>
            </a:r>
            <a:r>
              <a:rPr lang="en-US" i="1" dirty="0"/>
              <a:t>.” </a:t>
            </a:r>
            <a:r>
              <a:rPr lang="en-US" sz="1600" i="1" dirty="0"/>
              <a:t>(</a:t>
            </a:r>
            <a:r>
              <a:rPr lang="en-US" sz="1600" i="1" u="sng" dirty="0"/>
              <a:t>Id.)</a:t>
            </a:r>
            <a:endParaRPr lang="en-US" sz="1600" i="1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400" i="1" dirty="0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B975145-B089-4520-91EC-203C7461B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720" y="5709328"/>
            <a:ext cx="2328765" cy="8259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4824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A3DA6D-FED2-4369-9ACD-B578C8790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3C72DE-4C01-4F6C-9020-327690ADA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5627181E-8B3E-4EFB-8F43-17296B86C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82264-4A4D-2A92-0FDD-E3FC354F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rgbClr val="EBEBEB"/>
                </a:solidFill>
              </a:rPr>
              <a:t>Are Boards of Health “Health Care Providers”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2E45DBDE-EAD7-4DEE-B77D-577BBB0A1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E753F-96F9-15C6-2644-A65849F08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548281"/>
            <a:ext cx="8729765" cy="43097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Only when they provide the following: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Vaccination clinics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Sexually transmitted infection screening, or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Any other such functions AND</a:t>
            </a:r>
          </a:p>
          <a:p>
            <a:pPr lvl="1"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r>
              <a:rPr lang="en-US" dirty="0"/>
              <a:t>Need to submit claims to health insurance programs electronically.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Including Medicaid or Children’s Health Insurance Program services that are reimbursable.</a:t>
            </a:r>
          </a:p>
          <a:p>
            <a:pPr>
              <a:lnSpc>
                <a:spcPct val="90000"/>
              </a:lnSpc>
            </a:pPr>
            <a:r>
              <a:rPr lang="en-US" dirty="0"/>
              <a:t>Infectious, communicable disease surveillance programs are not </a:t>
            </a:r>
            <a:r>
              <a:rPr lang="en-US" b="1" dirty="0"/>
              <a:t>health care delivery functions </a:t>
            </a:r>
            <a:r>
              <a:rPr lang="en-US" dirty="0"/>
              <a:t>of a Board of Health, and therefore, are not subject to HIPAA.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69BF193-9A92-CB95-7CBC-BCD414724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055" y="5645015"/>
            <a:ext cx="2390586" cy="914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17859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A3DA6D-FED2-4369-9ACD-B578C8790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3C72DE-4C01-4F6C-9020-327690ADA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627181E-8B3E-4EFB-8F43-17296B86C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CD87B-5876-F9E3-706C-4CA1249E9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Commissioner’s Order 3.18.20</a:t>
            </a: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2E45DBDE-EAD7-4DEE-B77D-577BBB0A1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48486-D409-72A0-019B-9AD395F56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6578592" cy="3658689"/>
          </a:xfrm>
        </p:spPr>
        <p:txBody>
          <a:bodyPr>
            <a:normAutofit/>
          </a:bodyPr>
          <a:lstStyle/>
          <a:p>
            <a:r>
              <a:rPr lang="en-US" dirty="0"/>
              <a:t>Local boards of health </a:t>
            </a:r>
            <a:r>
              <a:rPr lang="en-US" b="1" dirty="0"/>
              <a:t>shall disclose </a:t>
            </a:r>
            <a:r>
              <a:rPr lang="en-US" dirty="0"/>
              <a:t>to the official with the responsibility for administering the response to </a:t>
            </a:r>
            <a:r>
              <a:rPr lang="en-US" b="1" dirty="0"/>
              <a:t>emergency</a:t>
            </a:r>
            <a:r>
              <a:rPr lang="en-US" dirty="0"/>
              <a:t> </a:t>
            </a:r>
            <a:r>
              <a:rPr lang="en-US" b="1" dirty="0"/>
              <a:t>calls</a:t>
            </a:r>
            <a:r>
              <a:rPr lang="en-US" dirty="0"/>
              <a:t> in their jurisdiction (</a:t>
            </a:r>
            <a:r>
              <a:rPr lang="en-US" b="1" dirty="0"/>
              <a:t>Receiving Entity</a:t>
            </a:r>
            <a:r>
              <a:rPr lang="en-US" dirty="0"/>
              <a:t>) the address of persons who the local board of health has been informed have tested positive for COVID-19.</a:t>
            </a:r>
          </a:p>
          <a:p>
            <a:endParaRPr lang="en-US" dirty="0"/>
          </a:p>
          <a:p>
            <a:r>
              <a:rPr lang="en-US" dirty="0"/>
              <a:t>The local board of health shall disclose the </a:t>
            </a:r>
            <a:r>
              <a:rPr lang="en-US" b="1" dirty="0"/>
              <a:t>address only</a:t>
            </a:r>
            <a:r>
              <a:rPr lang="en-US" dirty="0"/>
              <a:t>, </a:t>
            </a:r>
            <a:r>
              <a:rPr lang="en-US" b="1" dirty="0"/>
              <a:t>not the name </a:t>
            </a:r>
            <a:r>
              <a:rPr lang="en-US" dirty="0"/>
              <a:t>or any other identifying information.</a:t>
            </a:r>
          </a:p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1C0916E-F74B-631F-B6C8-2783B30A8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16223" y="2548281"/>
            <a:ext cx="3662018" cy="36620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49830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2BD77-A241-CC3A-9E42-A0360E9E7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rgbClr val="EBEBEB"/>
                </a:solidFill>
              </a:rPr>
              <a:t>Boards of Health are Public Health Agencies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C273B-8DC8-9ADB-11A4-E978C0ECF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7939898" cy="43097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HIPAA explicitly states it is not intended to limit existing public health agencies activities concerning: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Surveillance, investigation and intervention.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Traditional reporting relationships.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requested, must provide individuals an accounting of information provided to DPH.</a:t>
            </a:r>
          </a:p>
          <a:p>
            <a:pPr lvl="1"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r>
              <a:rPr lang="en-US" dirty="0"/>
              <a:t>If asked for information: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Dr. Katie Brown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Judgment call</a:t>
            </a:r>
          </a:p>
        </p:txBody>
      </p:sp>
      <p:pic>
        <p:nvPicPr>
          <p:cNvPr id="7" name="Graphic 6" descr="Laptop Secure">
            <a:extLst>
              <a:ext uri="{FF2B5EF4-FFF2-40B4-BE49-F238E27FC236}">
                <a16:creationId xmlns:a16="http://schemas.microsoft.com/office/drawing/2014/main" id="{4B472638-7409-B279-4990-3E4CE55C5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47434" y="2479024"/>
            <a:ext cx="3662018" cy="36620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05846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18427C-5B71-95C8-6FB6-27B466E2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Legal Liability Protection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653024-46EB-57FD-6118-C2D2951B1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56" y="2548281"/>
            <a:ext cx="7152860" cy="365438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Massachusetts Tort Claims Act, G.L. Chapter 258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Public employers are liable for harm caused by the negligent or wrongful act for failure to act of any public employee who acted within the scope of his/her employment. No personal liability.</a:t>
            </a:r>
          </a:p>
          <a:p>
            <a:pPr lvl="2"/>
            <a:r>
              <a:rPr lang="en-US" sz="1800" dirty="0">
                <a:solidFill>
                  <a:schemeClr val="bg1"/>
                </a:solidFill>
              </a:rPr>
              <a:t>Intentional wrongdoing is not covered.</a:t>
            </a:r>
          </a:p>
          <a:p>
            <a:pPr lvl="3"/>
            <a:r>
              <a:rPr lang="en-US" sz="1800" dirty="0">
                <a:solidFill>
                  <a:schemeClr val="bg1"/>
                </a:solidFill>
              </a:rPr>
              <a:t>Negligent inspection v. inspection while impaired</a:t>
            </a:r>
          </a:p>
          <a:p>
            <a:pPr lvl="3"/>
            <a:r>
              <a:rPr lang="en-US" sz="1800" dirty="0">
                <a:solidFill>
                  <a:schemeClr val="bg1"/>
                </a:solidFill>
              </a:rPr>
              <a:t>Civil rights violation.</a:t>
            </a:r>
          </a:p>
        </p:txBody>
      </p:sp>
      <p:pic>
        <p:nvPicPr>
          <p:cNvPr id="11" name="Picture 10" descr="Judge holding a wooden gavel">
            <a:extLst>
              <a:ext uri="{FF2B5EF4-FFF2-40B4-BE49-F238E27FC236}">
                <a16:creationId xmlns:a16="http://schemas.microsoft.com/office/drawing/2014/main" id="{B6064460-4496-CC47-B3CC-305D4B8A82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0" r="18357" b="1"/>
          <a:stretch/>
        </p:blipFill>
        <p:spPr>
          <a:xfrm>
            <a:off x="8440571" y="2576995"/>
            <a:ext cx="1879967" cy="1733038"/>
          </a:xfrm>
          <a:prstGeom prst="rect">
            <a:avLst/>
          </a:prstGeom>
          <a:noFill/>
          <a:effectLst/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59210FDE-7D8B-BDFB-8F11-E614A5114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9872" y="4690915"/>
            <a:ext cx="3413671" cy="13057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0237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B4A41-E66F-4984-A8AB-2AC55FCE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Who is a public employer</a:t>
            </a: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5654E-CBA7-4544-AD4E-88C52DF6A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31" y="2548281"/>
            <a:ext cx="5122606" cy="365868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Commonwealth of Massachusetts</a:t>
            </a:r>
          </a:p>
          <a:p>
            <a:endParaRPr lang="en-US" sz="2000" dirty="0"/>
          </a:p>
          <a:p>
            <a:r>
              <a:rPr lang="en-US" sz="2000" dirty="0">
                <a:highlight>
                  <a:srgbClr val="FFFF00"/>
                </a:highlight>
              </a:rPr>
              <a:t>City, town, county</a:t>
            </a:r>
          </a:p>
          <a:p>
            <a:endParaRPr lang="en-US" sz="2000" dirty="0"/>
          </a:p>
          <a:p>
            <a:r>
              <a:rPr lang="en-US" sz="2000" dirty="0">
                <a:highlight>
                  <a:srgbClr val="FFFF00"/>
                </a:highlight>
              </a:rPr>
              <a:t>Public health multi-municipal collaboratives (PHE grantees)</a:t>
            </a:r>
          </a:p>
          <a:p>
            <a:endParaRPr lang="en-US" dirty="0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969CAB9-E37F-4B8B-8A55-8DBC26A93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916" y="3336667"/>
            <a:ext cx="5451627" cy="2085246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788246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70806D-7661-4CCC-A572-2DCDCC5D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b="1">
                <a:solidFill>
                  <a:srgbClr val="EBEBEB"/>
                </a:solidFill>
              </a:rPr>
              <a:t>Covered public employees – 3-step analysis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B91FE-5122-4B32-80D2-F4219BBA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5122606" cy="3658689"/>
          </a:xfrm>
        </p:spPr>
        <p:txBody>
          <a:bodyPr>
            <a:normAutofit/>
          </a:bodyPr>
          <a:lstStyle/>
          <a:p>
            <a:pPr marL="457063" indent="-457063">
              <a:buAutoNum type="arabicPeriod"/>
            </a:pPr>
            <a:r>
              <a:rPr lang="en-US" b="1" dirty="0"/>
              <a:t>Are you an “public employee?”</a:t>
            </a:r>
          </a:p>
          <a:p>
            <a:pPr marL="457063" indent="-457063">
              <a:buAutoNum type="arabicPeriod"/>
            </a:pPr>
            <a:endParaRPr lang="en-US" b="1" dirty="0"/>
          </a:p>
          <a:p>
            <a:pPr marL="457063" indent="-457063">
              <a:buAutoNum type="arabicPeriod"/>
            </a:pPr>
            <a:r>
              <a:rPr lang="en-US" b="1" dirty="0"/>
              <a:t>Are you “subject to the direction and control” of a “public employer?”</a:t>
            </a:r>
          </a:p>
          <a:p>
            <a:pPr marL="457063" indent="-457063">
              <a:buAutoNum type="arabicPeriod"/>
            </a:pPr>
            <a:endParaRPr lang="en-US" b="1" dirty="0"/>
          </a:p>
          <a:p>
            <a:pPr marL="457063" indent="-457063">
              <a:buAutoNum type="arabicPeriod"/>
            </a:pPr>
            <a:r>
              <a:rPr lang="en-US" b="1" dirty="0"/>
              <a:t>Was the act (or failure to act) within the scope of your employment?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242F8F6-3114-44C8-8C42-0C3D9DC1E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3336667"/>
            <a:ext cx="5451627" cy="208524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63403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0049FB-9EB9-40A5-B47A-F88DBA104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053E132-12E5-44D2-AA0E-9353E65AC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49051A-7593-2F7F-141B-DC4D9F0C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>
            <a:normAutofit/>
          </a:bodyPr>
          <a:lstStyle/>
          <a:p>
            <a:r>
              <a:rPr lang="en-US" dirty="0"/>
              <a:t>1. </a:t>
            </a:r>
            <a:r>
              <a:rPr lang="en-US" b="1" dirty="0"/>
              <a:t>Public Employee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ADC6C-1421-9F6D-8375-7093400F4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5" y="2548281"/>
            <a:ext cx="5114093" cy="3654389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Officer or employee of a public employer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Elected or appointed officials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Full or part time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Temporary or permanent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Compensated or uncompensated</a:t>
            </a:r>
          </a:p>
        </p:txBody>
      </p:sp>
      <p:pic>
        <p:nvPicPr>
          <p:cNvPr id="4" name="Picture 3" descr="A person sitting at a desk with a computer and headphones on&#10;&#10;Description automatically generated with medium confidence">
            <a:extLst>
              <a:ext uri="{FF2B5EF4-FFF2-40B4-BE49-F238E27FC236}">
                <a16:creationId xmlns:a16="http://schemas.microsoft.com/office/drawing/2014/main" id="{EA2ADB9E-5772-3F28-724F-C80E53CF1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1917" y="3521957"/>
            <a:ext cx="2627842" cy="1714666"/>
          </a:xfrm>
          <a:prstGeom prst="rect">
            <a:avLst/>
          </a:prstGeom>
          <a:effectLst/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00BD869-EE27-DCF3-DD40-972560E4D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701" y="3876715"/>
            <a:ext cx="2627842" cy="10051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8026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2E767-CB54-44A8-8E02-2438D2E09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b="1">
                <a:solidFill>
                  <a:srgbClr val="EBEBEB"/>
                </a:solidFill>
              </a:rPr>
              <a:t>2.  Subject to direction or control of public employer?</a:t>
            </a: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FFE99-D537-4C5B-A4CC-DBC942872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5122606" cy="3658689"/>
          </a:xfrm>
        </p:spPr>
        <p:txBody>
          <a:bodyPr>
            <a:normAutofit/>
          </a:bodyPr>
          <a:lstStyle/>
          <a:p>
            <a:r>
              <a:rPr lang="en-US" b="1"/>
              <a:t>Question of fact in each case.</a:t>
            </a:r>
          </a:p>
          <a:p>
            <a:endParaRPr lang="en-US" b="1"/>
          </a:p>
          <a:p>
            <a:r>
              <a:rPr lang="en-US" b="1"/>
              <a:t>Paid employees doing regular job are under the direction and control.</a:t>
            </a:r>
          </a:p>
          <a:p>
            <a:endParaRPr lang="en-US" b="1"/>
          </a:p>
          <a:p>
            <a:r>
              <a:rPr lang="en-US" b="1"/>
              <a:t>Board of Health members are under direction and control of municipality.</a:t>
            </a:r>
          </a:p>
          <a:p>
            <a:pPr lvl="1"/>
            <a:r>
              <a:rPr lang="en-US" b="1"/>
              <a:t>Working on behalf of municipality.</a:t>
            </a:r>
          </a:p>
          <a:p>
            <a:pPr lvl="1"/>
            <a:r>
              <a:rPr lang="en-US" b="1"/>
              <a:t>Representing municipality.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FAF972C-4EDE-47C7-B288-3EF056912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3336667"/>
            <a:ext cx="5451627" cy="208524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39692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58F6DF-080B-425D-8213-26F631372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rgbClr val="EBEBEB"/>
                </a:solidFill>
              </a:rPr>
              <a:t>3.  </a:t>
            </a:r>
            <a:r>
              <a:rPr lang="en-US" sz="3300" b="1">
                <a:solidFill>
                  <a:srgbClr val="EBEBEB"/>
                </a:solidFill>
              </a:rPr>
              <a:t>Were you acting within the scope of your employment?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2DF4B-4A12-4A91-A2B9-7C77E1193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548281"/>
            <a:ext cx="6493131" cy="36586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Was the conduct in question what you were hired to do?</a:t>
            </a:r>
          </a:p>
          <a:p>
            <a:pPr>
              <a:lnSpc>
                <a:spcPct val="90000"/>
              </a:lnSpc>
            </a:pPr>
            <a:r>
              <a:rPr lang="en-US" b="1" dirty="0"/>
              <a:t>Did it occur within authorized time and space?</a:t>
            </a:r>
          </a:p>
          <a:p>
            <a:pPr>
              <a:lnSpc>
                <a:spcPct val="90000"/>
              </a:lnSpc>
            </a:pPr>
            <a:r>
              <a:rPr lang="en-US" b="1" dirty="0"/>
              <a:t>Was it motivated by a purpose to serve employer?</a:t>
            </a:r>
          </a:p>
          <a:p>
            <a:pPr>
              <a:lnSpc>
                <a:spcPct val="90000"/>
              </a:lnSpc>
            </a:pPr>
            <a:r>
              <a:rPr lang="en-US" b="1" dirty="0"/>
              <a:t>Travel to and from home is generally not within scope of employment.</a:t>
            </a:r>
          </a:p>
          <a:p>
            <a:pPr>
              <a:lnSpc>
                <a:spcPct val="90000"/>
              </a:lnSpc>
            </a:pPr>
            <a:r>
              <a:rPr lang="en-US" b="1" dirty="0"/>
              <a:t>Merely being “on call” does not place you within the scope of employment.</a:t>
            </a:r>
          </a:p>
          <a:p>
            <a:pPr lvl="1">
              <a:lnSpc>
                <a:spcPct val="90000"/>
              </a:lnSpc>
            </a:pPr>
            <a:r>
              <a:rPr lang="en-US" sz="1700" b="1" dirty="0"/>
              <a:t>Once you get the call . . .</a:t>
            </a:r>
          </a:p>
          <a:p>
            <a:pPr lvl="1">
              <a:lnSpc>
                <a:spcPct val="90000"/>
              </a:lnSpc>
            </a:pPr>
            <a:endParaRPr lang="en-US" sz="1700" b="1" dirty="0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6075E32-000C-4E98-97CE-E977AF5F4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480" y="3637279"/>
            <a:ext cx="4401063" cy="178463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90822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105B9-2151-4F52-8666-38FA5880E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>
            <a:normAutofit/>
          </a:bodyPr>
          <a:lstStyle/>
          <a:p>
            <a:r>
              <a:rPr lang="en-US" b="1" dirty="0"/>
              <a:t>Bottom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001B1-2557-41A9-B09B-2C1311009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6" y="2548281"/>
            <a:ext cx="7152860" cy="43097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If you are a </a:t>
            </a:r>
            <a:r>
              <a:rPr lang="en-US" b="1" dirty="0">
                <a:solidFill>
                  <a:schemeClr val="bg1"/>
                </a:solidFill>
              </a:rPr>
              <a:t>public employee </a:t>
            </a:r>
            <a:r>
              <a:rPr lang="en-US" dirty="0">
                <a:solidFill>
                  <a:schemeClr val="bg1"/>
                </a:solidFill>
              </a:rPr>
              <a:t>(BOH member or staff) and you are acting </a:t>
            </a:r>
            <a:r>
              <a:rPr lang="en-US" b="1" dirty="0">
                <a:solidFill>
                  <a:schemeClr val="bg1"/>
                </a:solidFill>
              </a:rPr>
              <a:t>within the scope of your employment, </a:t>
            </a:r>
            <a:r>
              <a:rPr lang="en-US" dirty="0">
                <a:solidFill>
                  <a:schemeClr val="bg1"/>
                </a:solidFill>
              </a:rPr>
              <a:t>the municipality must defend you.</a:t>
            </a:r>
          </a:p>
          <a:p>
            <a:pPr>
              <a:lnSpc>
                <a:spcPct val="90000"/>
              </a:lnSpc>
            </a:pPr>
            <a:endParaRPr lang="en-US" sz="17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Unless you did something </a:t>
            </a:r>
            <a:r>
              <a:rPr lang="en-US" b="1" dirty="0">
                <a:solidFill>
                  <a:schemeClr val="bg1"/>
                </a:solidFill>
              </a:rPr>
              <a:t>intentional, horrendous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b="1" dirty="0">
                <a:solidFill>
                  <a:schemeClr val="bg1"/>
                </a:solidFill>
              </a:rPr>
              <a:t>very, very wrong, including violating civil rights.</a:t>
            </a:r>
            <a:r>
              <a:rPr lang="en-US" dirty="0">
                <a:solidFill>
                  <a:schemeClr val="bg1"/>
                </a:solidFill>
              </a:rPr>
              <a:t> you are a </a:t>
            </a:r>
            <a:r>
              <a:rPr lang="en-US" b="1" dirty="0">
                <a:solidFill>
                  <a:schemeClr val="bg1"/>
                </a:solidFill>
              </a:rPr>
              <a:t>public employee </a:t>
            </a:r>
            <a:r>
              <a:rPr lang="en-US" dirty="0">
                <a:solidFill>
                  <a:schemeClr val="bg1"/>
                </a:solidFill>
              </a:rPr>
              <a:t>(BOH member or staff) and you are acting </a:t>
            </a:r>
            <a:r>
              <a:rPr lang="en-US" b="1" dirty="0">
                <a:solidFill>
                  <a:schemeClr val="bg1"/>
                </a:solidFill>
              </a:rPr>
              <a:t>within the scope of your employment</a:t>
            </a:r>
            <a:r>
              <a:rPr lang="en-US" dirty="0">
                <a:solidFill>
                  <a:schemeClr val="bg1"/>
                </a:solidFill>
              </a:rPr>
              <a:t>, the municipality must defend you.</a:t>
            </a:r>
          </a:p>
          <a:p>
            <a:pPr>
              <a:lnSpc>
                <a:spcPct val="90000"/>
              </a:lnSpc>
            </a:pPr>
            <a:endParaRPr lang="en-US" sz="17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Unless you did something </a:t>
            </a:r>
            <a:r>
              <a:rPr lang="en-US" b="1" dirty="0">
                <a:solidFill>
                  <a:schemeClr val="bg1"/>
                </a:solidFill>
              </a:rPr>
              <a:t>intentional, horrendous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b="1" dirty="0">
                <a:solidFill>
                  <a:schemeClr val="bg1"/>
                </a:solidFill>
              </a:rPr>
              <a:t>very, very wrong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including violating civil rights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Picture 6" descr="A picture containing boxing">
            <a:extLst>
              <a:ext uri="{FF2B5EF4-FFF2-40B4-BE49-F238E27FC236}">
                <a16:creationId xmlns:a16="http://schemas.microsoft.com/office/drawing/2014/main" id="{22F3E757-1735-47BA-D1BA-CF6F1AF4B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29872" y="2622020"/>
            <a:ext cx="2559338" cy="1733038"/>
          </a:xfrm>
          <a:prstGeom prst="rect">
            <a:avLst/>
          </a:prstGeom>
          <a:effectLst/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868965A-6D72-49C3-B452-A7343B770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872" y="4690916"/>
            <a:ext cx="3413671" cy="13057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999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44A11D1-6963-485E-86DE-760B07434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3A555B-0A7B-47F2-B7B2-843F7AC3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2" y="629266"/>
            <a:ext cx="3312887" cy="559455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dirty="0">
                <a:solidFill>
                  <a:srgbClr val="EBEBEB"/>
                </a:solidFill>
              </a:rPr>
              <a:t>Massachusetts Supreme Judicial Court (SJC) has consistently upheld board of health authority to enact health regulations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93BDF132-E4EF-4CB3-9A12-1EB75E159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F8486D32-0A56-4407-A9D1-7AFC1694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3FE0C2-11C7-466D-B4BA-0330484CD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EB953-892C-469E-B1D4-A6059A75D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7582" y="1043426"/>
            <a:ext cx="7615230" cy="603616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Board of health regulations “</a:t>
            </a:r>
            <a:r>
              <a:rPr lang="en-US" b="1" dirty="0"/>
              <a:t>stand on the same footing as would a statute, ordinance or by-law</a:t>
            </a:r>
            <a:r>
              <a:rPr lang="en-US" dirty="0"/>
              <a:t>.”  </a:t>
            </a:r>
            <a:r>
              <a:rPr lang="en-US" sz="1800" i="1" dirty="0"/>
              <a:t>(</a:t>
            </a:r>
            <a:r>
              <a:rPr lang="en-US" sz="1800" i="1" u="sng" dirty="0"/>
              <a:t>Druzik v. Board of Health of Haverhill</a:t>
            </a:r>
            <a:r>
              <a:rPr lang="en-US" sz="1800" i="1" dirty="0"/>
              <a:t>, 324 Mass. 129, 138 (1949)).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“</a:t>
            </a:r>
            <a:r>
              <a:rPr lang="en-US" b="1" dirty="0"/>
              <a:t>All rational presumptions </a:t>
            </a:r>
            <a:r>
              <a:rPr lang="en-US" dirty="0"/>
              <a:t>are made in favor of the validity of [the regulations].” </a:t>
            </a:r>
            <a:r>
              <a:rPr lang="en-US" sz="1800" i="1" u="sng" dirty="0"/>
              <a:t>Id.</a:t>
            </a:r>
          </a:p>
          <a:p>
            <a:pPr>
              <a:lnSpc>
                <a:spcPct val="90000"/>
              </a:lnSpc>
            </a:pPr>
            <a:endParaRPr lang="en-US" u="sng" dirty="0"/>
          </a:p>
          <a:p>
            <a:pPr>
              <a:lnSpc>
                <a:spcPct val="90000"/>
              </a:lnSpc>
            </a:pPr>
            <a:r>
              <a:rPr lang="en-US" dirty="0"/>
              <a:t>Courts will only strike a board of health regulation when </a:t>
            </a:r>
            <a:r>
              <a:rPr lang="en-US" b="1" dirty="0"/>
              <a:t>the challenger proves, on the record, “the absence of any conceivable ground upon which [the regulation] may be upheld.” </a:t>
            </a:r>
            <a:r>
              <a:rPr lang="en-US" sz="1800" i="1" dirty="0"/>
              <a:t>(</a:t>
            </a:r>
            <a:r>
              <a:rPr lang="en-US" sz="1800" i="1" u="sng" dirty="0"/>
              <a:t>Arthur D. Little, Inc. v. </a:t>
            </a:r>
            <a:r>
              <a:rPr lang="en-US" sz="1800" i="1" u="sng" dirty="0" err="1"/>
              <a:t>Com’r</a:t>
            </a:r>
            <a:r>
              <a:rPr lang="en-US" sz="1800" i="1" u="sng" dirty="0"/>
              <a:t> of Health for Cambridge</a:t>
            </a:r>
            <a:r>
              <a:rPr lang="en-US" sz="1800" i="1" dirty="0"/>
              <a:t>, 395 Mass. 535 (1985)).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“A party challenging a board of health regulation must prove that it is </a:t>
            </a:r>
            <a:r>
              <a:rPr lang="en-US" b="1" dirty="0"/>
              <a:t>illegal, arbitrary, or capricious, and must establish an absence of any conceivable grounds </a:t>
            </a:r>
            <a:r>
              <a:rPr lang="en-US" dirty="0"/>
              <a:t>upon which the regulation may be upheld.” </a:t>
            </a:r>
            <a:r>
              <a:rPr lang="en-US" sz="1800" i="1" dirty="0"/>
              <a:t>(</a:t>
            </a:r>
            <a:r>
              <a:rPr lang="en-US" sz="1800" i="1" u="sng" dirty="0"/>
              <a:t>Padden v. West Boylston</a:t>
            </a:r>
            <a:r>
              <a:rPr lang="en-US" sz="1800" i="1" dirty="0"/>
              <a:t>, 445 Mass. 1104 (2005)).</a:t>
            </a:r>
          </a:p>
        </p:txBody>
      </p:sp>
    </p:spTree>
    <p:extLst>
      <p:ext uri="{BB962C8B-B14F-4D97-AF65-F5344CB8AC3E}">
        <p14:creationId xmlns:p14="http://schemas.microsoft.com/office/powerpoint/2010/main" val="2638790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C914DA-B43E-4F99-B5CA-2421F7CAB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>
            <a:normAutofit/>
          </a:bodyPr>
          <a:lstStyle/>
          <a:p>
            <a:r>
              <a:rPr lang="en-US" b="1"/>
              <a:t>Discretionary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B9E4C-5260-42C5-B725-36106D665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6" y="2548281"/>
            <a:ext cx="7152860" cy="3654389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Chapter 258, Section 10(b): Protects public employers (cities, towns, boards of health) from any claim based upon the performance or failure to perform a discretionary function . . . </a:t>
            </a:r>
            <a:r>
              <a:rPr lang="en-US" b="1" i="1">
                <a:solidFill>
                  <a:schemeClr val="bg1"/>
                </a:solidFill>
              </a:rPr>
              <a:t>Whether or not the discretion involved is abused.</a:t>
            </a:r>
          </a:p>
          <a:p>
            <a:endParaRPr lang="en-US" b="1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Purpose: to </a:t>
            </a:r>
            <a:r>
              <a:rPr lang="en-US" b="1">
                <a:solidFill>
                  <a:schemeClr val="bg1"/>
                </a:solidFill>
              </a:rPr>
              <a:t>avoid allowing civil claims to be “used as a monkey wrench” </a:t>
            </a:r>
            <a:r>
              <a:rPr lang="en-US">
                <a:solidFill>
                  <a:schemeClr val="bg1"/>
                </a:solidFill>
              </a:rPr>
              <a:t>in the machinery of government decisions making.  </a:t>
            </a:r>
            <a:r>
              <a:rPr lang="en-US" i="1">
                <a:solidFill>
                  <a:schemeClr val="bg1"/>
                </a:solidFill>
              </a:rPr>
              <a:t>(Cady v. Plymouth-Carver Regional School District 1983).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ool, wrench&#10;&#10;Description automatically generated">
            <a:extLst>
              <a:ext uri="{FF2B5EF4-FFF2-40B4-BE49-F238E27FC236}">
                <a16:creationId xmlns:a16="http://schemas.microsoft.com/office/drawing/2014/main" id="{E7D1F76B-255F-094E-6435-811433888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51056" y="2688157"/>
            <a:ext cx="1299778" cy="1733038"/>
          </a:xfrm>
          <a:prstGeom prst="rect">
            <a:avLst/>
          </a:prstGeom>
          <a:effectLst/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252F656-5E80-44B3-979F-34C057238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872" y="4690916"/>
            <a:ext cx="3413671" cy="13057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266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20E9D-4ABC-4A68-9290-A23509CE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>
            <a:normAutofit/>
          </a:bodyPr>
          <a:lstStyle/>
          <a:p>
            <a:r>
              <a:rPr lang="en-US" sz="3900"/>
              <a:t>Definition of “discretionary function”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BFFF8-77F1-4701-86C7-A921EF0C7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6" y="2548281"/>
            <a:ext cx="7152860" cy="430971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Does the government actor have any discretion at all as to what course of action to follow or is the course of action determined by statute or regulation.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For instance – state tobacco sales law calls for $1000 fine and a permit suspension for selling tobacco to someone under 21.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Weighing alternatives and making choices with respect to public policy and planning.</a:t>
            </a:r>
          </a:p>
        </p:txBody>
      </p:sp>
      <p:pic>
        <p:nvPicPr>
          <p:cNvPr id="8" name="Picture 7" descr="A picture containing scale, device&#10;&#10;Description automatically generated">
            <a:extLst>
              <a:ext uri="{FF2B5EF4-FFF2-40B4-BE49-F238E27FC236}">
                <a16:creationId xmlns:a16="http://schemas.microsoft.com/office/drawing/2014/main" id="{8AC093CA-DDA5-EE4F-2903-CCF36D2EA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40571" y="2548281"/>
            <a:ext cx="1733038" cy="1733038"/>
          </a:xfrm>
          <a:prstGeom prst="rect">
            <a:avLst/>
          </a:prstGeom>
          <a:effectLst/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B7BD8FD-CA76-4899-A074-5AF9E6805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872" y="4690916"/>
            <a:ext cx="3413671" cy="13057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1533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A3DA6D-FED2-4369-9ACD-B578C8790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3C72DE-4C01-4F6C-9020-327690ADA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5627181E-8B3E-4EFB-8F43-17296B86C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8E729-AB4C-4E34-BE25-E20D5274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rgbClr val="EBEBEB"/>
                </a:solidFill>
              </a:rPr>
              <a:t>   </a:t>
            </a:r>
            <a:r>
              <a:rPr lang="en-US" sz="3300" b="1">
                <a:solidFill>
                  <a:srgbClr val="EBEBEB"/>
                </a:solidFill>
              </a:rPr>
              <a:t>Example of Discretionary Function </a:t>
            </a:r>
            <a:r>
              <a:rPr lang="en-US" sz="3300">
                <a:solidFill>
                  <a:srgbClr val="EBEBEB"/>
                </a:solidFill>
              </a:rPr>
              <a:t>function	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2E45DBDE-EAD7-4DEE-B77D-577BBB0A1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17FC8-393E-4C49-BEB5-D9DE79B1B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6578592" cy="3658689"/>
          </a:xfrm>
        </p:spPr>
        <p:txBody>
          <a:bodyPr>
            <a:normAutofit/>
          </a:bodyPr>
          <a:lstStyle/>
          <a:p>
            <a:r>
              <a:rPr lang="en-US"/>
              <a:t>City’s exercise of its discretion in deciding not to incur cost of erecting a fence on stairs near children’s playground, or to remove snow from the stairs, was based on a determination of </a:t>
            </a:r>
            <a:r>
              <a:rPr lang="en-US" b="1"/>
              <a:t>allocation of limited resources</a:t>
            </a:r>
            <a:r>
              <a:rPr lang="en-US"/>
              <a:t>, which was an integral part of its governmental policy making or planning function, and thus tort action for wrongful death of a child was barred, </a:t>
            </a:r>
            <a:r>
              <a:rPr lang="en-US" b="1"/>
              <a:t>even if city’s decisions was ill-advised or unreasonable.  </a:t>
            </a:r>
            <a:r>
              <a:rPr lang="en-US" i="1"/>
              <a:t>Barrett v. City of Lynn (2001).</a:t>
            </a:r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B32D802-A5F6-58D9-6A8F-B759B5CBF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922" y="3615701"/>
            <a:ext cx="3992621" cy="152717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56873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C9787-840E-4C28-BE0B-D543FE38D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>
            <a:normAutofit/>
          </a:bodyPr>
          <a:lstStyle/>
          <a:p>
            <a:r>
              <a:rPr lang="en-US" b="1"/>
              <a:t>Not a discretionary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D48F9-1F62-442E-8C40-80395D010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6" y="2548281"/>
            <a:ext cx="7152860" cy="421984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Negligently supervising a truck driver’s operation of a salt truck “</a:t>
            </a:r>
            <a:r>
              <a:rPr lang="en-US" sz="2400" b="1" dirty="0">
                <a:solidFill>
                  <a:schemeClr val="bg1"/>
                </a:solidFill>
              </a:rPr>
              <a:t>does not appear to have a ‘close nexus to policy making or planning.</a:t>
            </a:r>
            <a:r>
              <a:rPr lang="en-US" sz="2400" dirty="0">
                <a:solidFill>
                  <a:schemeClr val="bg1"/>
                </a:solidFill>
              </a:rPr>
              <a:t>’”</a:t>
            </a:r>
            <a:r>
              <a:rPr lang="en-US" sz="2400" i="1" u="sng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chemeClr val="bg1"/>
                </a:solidFill>
              </a:rPr>
              <a:t>Ku v. Town of Framingham (2004).</a:t>
            </a:r>
          </a:p>
          <a:p>
            <a:endParaRPr lang="en-US" i="1" dirty="0">
              <a:solidFill>
                <a:schemeClr val="bg1"/>
              </a:solidFill>
            </a:endParaRPr>
          </a:p>
          <a:p>
            <a:pPr lvl="1"/>
            <a:r>
              <a:rPr lang="en-US" sz="2000" i="1" dirty="0">
                <a:solidFill>
                  <a:schemeClr val="bg1"/>
                </a:solidFill>
              </a:rPr>
              <a:t>Snowplow driver drove in middle of a double solid yellow-lined road at night and town knew this.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road, scene, outdoor, way&#10;&#10;Description automatically generated">
            <a:extLst>
              <a:ext uri="{FF2B5EF4-FFF2-40B4-BE49-F238E27FC236}">
                <a16:creationId xmlns:a16="http://schemas.microsoft.com/office/drawing/2014/main" id="{1F021AEE-8AF1-7B58-94D2-72850E60D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01354" y="2548280"/>
            <a:ext cx="3866935" cy="2293201"/>
          </a:xfrm>
          <a:prstGeom prst="rect">
            <a:avLst/>
          </a:prstGeom>
          <a:effectLst/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4989861-936E-470C-91DB-3A8702F18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939" y="5494215"/>
            <a:ext cx="3037730" cy="10729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462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5DBF6-678F-4AF2-AC0A-724F266C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900" b="1"/>
              <a:t>Failure to Inspect – Chapter 258, Sec. 10(f)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8998B-54FF-49DB-9938-80B765F6E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6" y="2548281"/>
            <a:ext cx="7152860" cy="3654389"/>
          </a:xfrm>
        </p:spPr>
        <p:txBody>
          <a:bodyPr>
            <a:normAutofit fontScale="92500"/>
          </a:bodyPr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liability for </a:t>
            </a:r>
            <a:r>
              <a:rPr lang="en-US" sz="2400" b="1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failing to inspect, or inadequately or negligently inspecting </a:t>
            </a:r>
            <a:r>
              <a:rPr lang="en-US" sz="24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or personal property to determine whether the property complies with or violates any “law, regulation, ordinance or code, or contains a hazard to health or safety . . .”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Cited by a municipal attorney.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this mean you shouldn’t inspect?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chair, seat&#10;&#10;Description automatically generated">
            <a:extLst>
              <a:ext uri="{FF2B5EF4-FFF2-40B4-BE49-F238E27FC236}">
                <a16:creationId xmlns:a16="http://schemas.microsoft.com/office/drawing/2014/main" id="{BDD18E96-76AB-A1AA-1EC7-A919A534C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23954" y="2642437"/>
            <a:ext cx="2615906" cy="1733038"/>
          </a:xfrm>
          <a:prstGeom prst="rect">
            <a:avLst/>
          </a:prstGeom>
          <a:effectLst/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FB1B274-5747-4EBD-AAE0-916260217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872" y="4690916"/>
            <a:ext cx="3413671" cy="13057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8027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E5E4F-2EE4-4938-BB09-2A575C31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Garamond" panose="02020404030301010803" pitchFamily="18" charset="0"/>
              </a:rPr>
              <a:t>Additional Liability Protections for Vaccination Clinics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27144-11D1-419D-BF00-31564EF0A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18" y="2305966"/>
            <a:ext cx="12192417" cy="45520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atin typeface="Garamond" panose="02020404030301010803" pitchFamily="18" charset="0"/>
              </a:rPr>
              <a:t>Ch. 64 of the Acts of 2020: “An Act to Provide Liability Protections for Health Care Workers and Facilities During the COVID-19 Pandemic”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Provides liability protection for the </a:t>
            </a:r>
            <a:r>
              <a:rPr lang="en-US" b="1" dirty="0">
                <a:latin typeface="Garamond" panose="02020404030301010803" pitchFamily="18" charset="0"/>
              </a:rPr>
              <a:t>prescription, administration, delivery, distribution, or dispensing </a:t>
            </a:r>
            <a:r>
              <a:rPr lang="en-US" dirty="0">
                <a:latin typeface="Garamond" panose="02020404030301010803" pitchFamily="18" charset="0"/>
              </a:rPr>
              <a:t>of COVID-19 vaccine by a health care professional or health care facility;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Extends to volunteer organizations that make their facilities available to support activities during the COVID-19 emergencies.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Garamond" panose="02020404030301010803" pitchFamily="18" charset="0"/>
              </a:rPr>
              <a:t>Federal Public Readiness and Emergency Preparedness Act (PREP Act).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Declaration issued by the U.S. Department of Health and Human Services (HHS) providing liability protection from “countermeasures” (vaccines) against diseases or other threats or public health emergencies, including the </a:t>
            </a:r>
            <a:r>
              <a:rPr lang="en-US" b="1" dirty="0">
                <a:latin typeface="Garamond" panose="02020404030301010803" pitchFamily="18" charset="0"/>
              </a:rPr>
              <a:t>distribution, administration, and use of </a:t>
            </a:r>
            <a:r>
              <a:rPr lang="en-US" dirty="0">
                <a:latin typeface="Garamond" panose="02020404030301010803" pitchFamily="18" charset="0"/>
              </a:rPr>
              <a:t>vaccines.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Covers </a:t>
            </a:r>
            <a:r>
              <a:rPr lang="en-US" b="1" dirty="0">
                <a:latin typeface="Garamond" panose="02020404030301010803" pitchFamily="18" charset="0"/>
              </a:rPr>
              <a:t>program planners, administrators, and qualified persons who prescribe, administer, and/or dispense </a:t>
            </a:r>
            <a:r>
              <a:rPr lang="en-US" dirty="0">
                <a:latin typeface="Garamond" panose="02020404030301010803" pitchFamily="18" charset="0"/>
              </a:rPr>
              <a:t>vaccines.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Garamond" panose="02020404030301010803" pitchFamily="18" charset="0"/>
              </a:rPr>
              <a:t>National Vaccine Injury Compensation Program for injury or death.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Petition to U.S. Court of Federal Claims – 42 USC 300 AA</a:t>
            </a:r>
          </a:p>
        </p:txBody>
      </p:sp>
    </p:spTree>
    <p:extLst>
      <p:ext uri="{BB962C8B-B14F-4D97-AF65-F5344CB8AC3E}">
        <p14:creationId xmlns:p14="http://schemas.microsoft.com/office/powerpoint/2010/main" val="105251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37D191-13D4-4D46-AA31-AA8157D3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7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796756-8CDE-44C7-BF60-022DF3B3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502A146-6461-45FE-B52F-8F9B510D9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7EB1B648-30E9-34EB-E113-DFE3EECDE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919825" y="1123527"/>
            <a:ext cx="5525757" cy="4604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A115E8-EE09-4F41-9329-56DEEE8AB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15993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5145A7-A153-5EEE-9635-58AC940DC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925" y="1325880"/>
            <a:ext cx="3352375" cy="3066507"/>
          </a:xfrm>
        </p:spPr>
        <p:txBody>
          <a:bodyPr>
            <a:normAutofit/>
          </a:bodyPr>
          <a:lstStyle/>
          <a:p>
            <a:r>
              <a:rPr lang="en-US" sz="4200">
                <a:solidFill>
                  <a:srgbClr val="EBEBEB"/>
                </a:solidFill>
              </a:rPr>
              <a:t>Contact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707157-DA89-3B0C-BD2D-ADAD691AE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1925" y="4588329"/>
            <a:ext cx="3352375" cy="1621508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Cheryl Sbarra, JD</a:t>
            </a:r>
          </a:p>
          <a:p>
            <a:r>
              <a:rPr lang="en-US" sz="1800" b="1" dirty="0">
                <a:solidFill>
                  <a:schemeClr val="tx2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sbarra@mahb.org</a:t>
            </a:r>
            <a:endParaRPr lang="en-US" sz="18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n-US" sz="1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(781) 572-5639</a:t>
            </a:r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693876CB-8F26-CBAF-4428-2B34D765A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-1" b="-1"/>
          <a:stretch/>
        </p:blipFill>
        <p:spPr>
          <a:xfrm>
            <a:off x="643854" y="1670153"/>
            <a:ext cx="6270662" cy="35172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095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A7530-7D33-4758-BBAD-5B0EE9BF7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1">
                <a:solidFill>
                  <a:srgbClr val="EBEBEB"/>
                </a:solidFill>
              </a:rPr>
              <a:t>United Comb &amp; Novelty Corp.  vs. City of Leominster Board of Health (17 Mass. L. Rep. 233 (2004))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5002A-8795-45BE-9F8C-F36453282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548281"/>
            <a:ext cx="6082609" cy="3658689"/>
          </a:xfrm>
        </p:spPr>
        <p:txBody>
          <a:bodyPr>
            <a:normAutofit/>
          </a:bodyPr>
          <a:lstStyle/>
          <a:p>
            <a:r>
              <a:rPr lang="en-US" sz="2800" dirty="0"/>
              <a:t>“When applying the arbitrary and capricious standard, the reviewing </a:t>
            </a:r>
            <a:r>
              <a:rPr lang="en-US" sz="2800" b="1" dirty="0"/>
              <a:t>court is not authorized to weigh evidence, find facts, exercise discretion, or substitute its judgment for that of the administrative body.”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AA1D929-2973-4671-AEDD-64C2E490C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091" y="4805463"/>
            <a:ext cx="4383986" cy="18713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79178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EA079-C633-41C3-9970-9E2D3D4F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1"/>
              <a:t>Cumberland Farms, Inc.  vs. Town of Yarmouth Board of Health </a:t>
            </a:r>
            <a:endParaRPr lang="en-US" sz="2600" b="1" i="1"/>
          </a:p>
        </p:txBody>
      </p:sp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7D9681AB-65CF-47E9-9FA3-7B05D6349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8FCA736E-BDE3-4D4D-8D87-E9AE7925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82F9CB4-31E8-44E9-8466-3B3E7EC41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0" y="686766"/>
            <a:ext cx="5449471" cy="2084421"/>
          </a:xfrm>
          <a:prstGeom prst="rect">
            <a:avLst/>
          </a:prstGeom>
          <a:effectLst/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129AA25D-1E7A-4074-BF68-D55A83B81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53AB2-720D-4A35-B694-952ED937B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2918"/>
            <a:ext cx="5350213" cy="455206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Barnstable Superior Court decision – September 27, 2018.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Decision in favor of Board of Health’s decision to fine and suspend Cumberland Farm’s tobacco sales permit for selling a flavored tobacco product.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Smelling the product to determine whether it is flavored is proper.</a:t>
            </a:r>
          </a:p>
          <a:p>
            <a:endParaRPr lang="en-US" b="1" dirty="0"/>
          </a:p>
          <a:p>
            <a:r>
              <a:rPr lang="en-US" b="1" dirty="0"/>
              <a:t>CF lost their appeal.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CEE4A-7B23-4083-BAA3-738FCFC69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6" r="15973" b="-4"/>
          <a:stretch/>
        </p:blipFill>
        <p:spPr>
          <a:xfrm>
            <a:off x="7536241" y="3006197"/>
            <a:ext cx="2565808" cy="324220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8039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031615-4E70-4AA1-B27C-F56E25379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B72D4B4-7CF5-4471-A792-F06DBDA74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8" r="1" b="1"/>
          <a:stretch/>
        </p:blipFill>
        <p:spPr>
          <a:xfrm>
            <a:off x="335280" y="70946"/>
            <a:ext cx="1152144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386D96-DF72-4275-B766-E00CBBFB0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7630BC-9250-D2D2-2BF4-B1953C69427A}"/>
                  </a:ext>
                </a:extLst>
              </p14:cNvPr>
              <p14:cNvContentPartPr/>
              <p14:nvPr/>
            </p14:nvContentPartPr>
            <p14:xfrm>
              <a:off x="3113305" y="1316297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7630BC-9250-D2D2-2BF4-B1953C6942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7665" y="124429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4FDE634-4173-7484-3354-11D9961A4230}"/>
                  </a:ext>
                </a:extLst>
              </p14:cNvPr>
              <p14:cNvContentPartPr/>
              <p14:nvPr/>
            </p14:nvContentPartPr>
            <p14:xfrm>
              <a:off x="3664825" y="3815057"/>
              <a:ext cx="2428200" cy="40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4FDE634-4173-7484-3354-11D9961A423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29185" y="3743057"/>
                <a:ext cx="249984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C53FE21-9603-9FD8-92FB-DA8646636E5E}"/>
                  </a:ext>
                </a:extLst>
              </p14:cNvPr>
              <p14:cNvContentPartPr/>
              <p14:nvPr/>
            </p14:nvContentPartPr>
            <p14:xfrm>
              <a:off x="772225" y="4034657"/>
              <a:ext cx="2377080" cy="56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C53FE21-9603-9FD8-92FB-DA8646636E5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6225" y="3963017"/>
                <a:ext cx="244872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1BDFC84-0943-4587-A1F1-BA0EE586DC84}"/>
                  </a:ext>
                </a:extLst>
              </p14:cNvPr>
              <p14:cNvContentPartPr/>
              <p14:nvPr/>
            </p14:nvContentPartPr>
            <p14:xfrm>
              <a:off x="12028705" y="133697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1BDFC84-0943-4587-A1F1-BA0EE586DC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705" y="62057"/>
                <a:ext cx="7200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8370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69E58-B0A9-4260-94FC-6D522F12340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8930" y="2548281"/>
            <a:ext cx="7661950" cy="418831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The language of the local regulation </a:t>
            </a:r>
            <a:r>
              <a:rPr lang="en-US" b="1" dirty="0">
                <a:highlight>
                  <a:srgbClr val="FFFF00"/>
                </a:highlight>
              </a:rPr>
              <a:t>“does not require any particular training or scientific expertise to determine if there is a ‘distinguishable aroma’ </a:t>
            </a:r>
            <a:r>
              <a:rPr lang="en-US" b="1" dirty="0"/>
              <a:t>[p]erceived by either the sense of smell or taste.” </a:t>
            </a:r>
          </a:p>
          <a:p>
            <a:pPr>
              <a:lnSpc>
                <a:spcPct val="90000"/>
              </a:lnSpc>
            </a:pPr>
            <a:r>
              <a:rPr lang="en-US" b="1" dirty="0">
                <a:highlight>
                  <a:srgbClr val="FFFF00"/>
                </a:highlight>
              </a:rPr>
              <a:t>In fact, smell is used all the time by health inspectors</a:t>
            </a:r>
            <a:r>
              <a:rPr lang="en-US" b="1" dirty="0"/>
              <a:t>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Ventilation in restaurants to prevent “obnoxious odors” (Federal Food Code)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Pool flotation devices can’t smell of mildew 105 CMR 158.043.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Waste receptacles in multi-unit housing are sufficient to contain odors (105 CMR 410.600).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From </a:t>
            </a:r>
            <a:r>
              <a:rPr lang="en-US" sz="1800" b="1" dirty="0"/>
              <a:t>Public Health Law Center’s Amicus Brief</a:t>
            </a:r>
          </a:p>
          <a:p>
            <a:pPr lvl="1">
              <a:lnSpc>
                <a:spcPct val="90000"/>
              </a:lnSpc>
            </a:pPr>
            <a:endParaRPr lang="en-US" sz="1400" dirty="0"/>
          </a:p>
          <a:p>
            <a:pPr marL="0" indent="0"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84EC19B-FBF3-4123-804B-68A94FAEE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2480" y="5257800"/>
            <a:ext cx="3226762" cy="129564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23078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F989-B355-4243-9E3B-50165C85F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6246093" cy="167597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300" b="1" i="1" u="sng" dirty="0"/>
              <a:t>American Lithuanian Naturalization Club, Athol, Mass., Inc &amp; others vs. Board of Health of Athol &amp; another </a:t>
            </a:r>
            <a:r>
              <a:rPr lang="en-US" sz="2000" b="1" i="1" u="sng" dirty="0"/>
              <a:t>(446 Mass. 310 (2006))</a:t>
            </a:r>
            <a:br>
              <a:rPr lang="en-US" sz="2300" b="1" i="1" u="sng" dirty="0"/>
            </a:br>
            <a:endParaRPr lang="en-US" sz="2300" b="1" dirty="0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3625F41-B83F-4BC4-8DFB-F8CE8B5C7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37" r="15289" b="-2"/>
          <a:stretch/>
        </p:blipFill>
        <p:spPr>
          <a:xfrm>
            <a:off x="7554138" y="609137"/>
            <a:ext cx="3990161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8D66203-18BB-40A2-B632-9356FE169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4391A-95AC-4673-B587-A1B94B155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5" y="2484544"/>
            <a:ext cx="6253484" cy="3763855"/>
          </a:xfrm>
        </p:spPr>
        <p:txBody>
          <a:bodyPr>
            <a:normAutofit/>
          </a:bodyPr>
          <a:lstStyle/>
          <a:p>
            <a:r>
              <a:rPr lang="en-US" b="1" dirty="0"/>
              <a:t>Athol Board of Health had the authority to prohibit smoking in private clubs pursuant to G.L. c. 111, § 31.</a:t>
            </a:r>
          </a:p>
          <a:p>
            <a:endParaRPr lang="en-US" b="1" dirty="0"/>
          </a:p>
          <a:p>
            <a:r>
              <a:rPr lang="en-US" b="1" dirty="0"/>
              <a:t>Focus of public health is to protect the health of every member of the community, regardless of geography or location.</a:t>
            </a:r>
          </a:p>
          <a:p>
            <a:endParaRPr lang="en-US" b="1" dirty="0"/>
          </a:p>
          <a:p>
            <a:r>
              <a:rPr lang="en-US" b="1" dirty="0"/>
              <a:t>Helmets, smoke detectors, lead paint.</a:t>
            </a:r>
          </a:p>
        </p:txBody>
      </p:sp>
      <p:pic>
        <p:nvPicPr>
          <p:cNvPr id="6" name="Picture 5" descr="A group of women in a restaurant&#10;&#10;Description automatically generated with low confidence">
            <a:extLst>
              <a:ext uri="{FF2B5EF4-FFF2-40B4-BE49-F238E27FC236}">
                <a16:creationId xmlns:a16="http://schemas.microsoft.com/office/drawing/2014/main" id="{59E4612D-BF1C-4674-BEAD-19301706D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981" r="3" b="3"/>
          <a:stretch/>
        </p:blipFill>
        <p:spPr>
          <a:xfrm>
            <a:off x="7554138" y="3482108"/>
            <a:ext cx="3990161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16478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5214</TotalTime>
  <Words>2886</Words>
  <Application>Microsoft Office PowerPoint</Application>
  <PresentationFormat>Widescreen</PresentationFormat>
  <Paragraphs>274</Paragraphs>
  <Slides>47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Century Gothic</vt:lpstr>
      <vt:lpstr>Garamond</vt:lpstr>
      <vt:lpstr>Wingdings 3</vt:lpstr>
      <vt:lpstr>Ion</vt:lpstr>
      <vt:lpstr>Legal Authority of Boards of Health</vt:lpstr>
      <vt:lpstr>disclaimer</vt:lpstr>
      <vt:lpstr>Legal Authority to Regulate Public Health and Safety – G.L. c. 111, § 31</vt:lpstr>
      <vt:lpstr>Massachusetts Supreme Judicial Court (SJC) has consistently upheld board of health authority to enact health regulations</vt:lpstr>
      <vt:lpstr>United Comb &amp; Novelty Corp.  vs. City of Leominster Board of Health (17 Mass. L. Rep. 233 (2004))</vt:lpstr>
      <vt:lpstr>Cumberland Farms, Inc.  vs. Town of Yarmouth Board of Health </vt:lpstr>
      <vt:lpstr>PowerPoint Presentation</vt:lpstr>
      <vt:lpstr>PowerPoint Presentation</vt:lpstr>
      <vt:lpstr>American Lithuanian Naturalization Club, Athol, Mass., Inc &amp; others vs. Board of Health of Athol &amp; another (446 Mass. 310 (2006)) </vt:lpstr>
      <vt:lpstr>Just because you can doesn’t mean you should.</vt:lpstr>
      <vt:lpstr>Limitations/Consideration: When do you act and when do you not?</vt:lpstr>
      <vt:lpstr>Factors to consider</vt:lpstr>
      <vt:lpstr>Legal authority (continued)</vt:lpstr>
      <vt:lpstr>Chapter 111, §31- general regulatory authority </vt:lpstr>
      <vt:lpstr>Nuisance Law Chapter 111, §§122, 123 </vt:lpstr>
      <vt:lpstr>Nuisance (continued)</vt:lpstr>
      <vt:lpstr>Determining a public health nuisance</vt:lpstr>
      <vt:lpstr>If yes, does the condition affect “health?”</vt:lpstr>
      <vt:lpstr>If Board determines a nuisance exists G.L. c. 111, § 123</vt:lpstr>
      <vt:lpstr>Noisome Trade, Ch. 111, §§ 143-150</vt:lpstr>
      <vt:lpstr> No such business shall be established until the Board holds a hearing.</vt:lpstr>
      <vt:lpstr>PowerPoint Presentation</vt:lpstr>
      <vt:lpstr>PowerPoint Presentation</vt:lpstr>
      <vt:lpstr>PowerPoint Presentation</vt:lpstr>
      <vt:lpstr>Isolation and Quarantine – Legal Issues and Potential Solutions </vt:lpstr>
      <vt:lpstr>Isolation and Quarantine (cont.)</vt:lpstr>
      <vt:lpstr>PowerPoint Presentation</vt:lpstr>
      <vt:lpstr>Liability Protections for Boards of Health and Staff</vt:lpstr>
      <vt:lpstr>HIPAA AND PRIVACY RIGHTS</vt:lpstr>
      <vt:lpstr>Are Boards of Health “Health Care Providers”</vt:lpstr>
      <vt:lpstr>Commissioner’s Order 3.18.20</vt:lpstr>
      <vt:lpstr>Boards of Health are Public Health Agencies</vt:lpstr>
      <vt:lpstr>Legal Liability Protection</vt:lpstr>
      <vt:lpstr>Who is a public employer</vt:lpstr>
      <vt:lpstr>Covered public employees – 3-step analysis</vt:lpstr>
      <vt:lpstr>1. Public Employee</vt:lpstr>
      <vt:lpstr>2.  Subject to direction or control of public employer?</vt:lpstr>
      <vt:lpstr>3.  Were you acting within the scope of your employment?</vt:lpstr>
      <vt:lpstr>Bottom line</vt:lpstr>
      <vt:lpstr>Discretionary function</vt:lpstr>
      <vt:lpstr>Definition of “discretionary function”</vt:lpstr>
      <vt:lpstr>   Example of Discretionary Function function </vt:lpstr>
      <vt:lpstr>Not a discretionary function</vt:lpstr>
      <vt:lpstr>Failure to Inspect – Chapter 258, Sec. 10(f)</vt:lpstr>
      <vt:lpstr>Additional Liability Protections for Vaccination Clinics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Legal authority for Boards of Health</dc:title>
  <dc:creator>Cheryl Sbarra</dc:creator>
  <cp:lastModifiedBy>Cheryl Sbarra</cp:lastModifiedBy>
  <cp:revision>33</cp:revision>
  <cp:lastPrinted>2023-04-07T15:10:07Z</cp:lastPrinted>
  <dcterms:created xsi:type="dcterms:W3CDTF">2018-11-07T14:47:48Z</dcterms:created>
  <dcterms:modified xsi:type="dcterms:W3CDTF">2023-05-02T14:39:54Z</dcterms:modified>
</cp:coreProperties>
</file>